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9" r:id="rId1"/>
  </p:sldMasterIdLst>
  <p:notesMasterIdLst>
    <p:notesMasterId r:id="rId25"/>
  </p:notesMasterIdLst>
  <p:handoutMasterIdLst>
    <p:handoutMasterId r:id="rId26"/>
  </p:handoutMasterIdLst>
  <p:sldIdLst>
    <p:sldId id="256" r:id="rId2"/>
    <p:sldId id="268" r:id="rId3"/>
    <p:sldId id="260" r:id="rId4"/>
    <p:sldId id="261" r:id="rId5"/>
    <p:sldId id="308" r:id="rId6"/>
    <p:sldId id="328" r:id="rId7"/>
    <p:sldId id="310" r:id="rId8"/>
    <p:sldId id="329" r:id="rId9"/>
    <p:sldId id="312" r:id="rId10"/>
    <p:sldId id="313" r:id="rId11"/>
    <p:sldId id="314" r:id="rId12"/>
    <p:sldId id="332" r:id="rId13"/>
    <p:sldId id="316" r:id="rId14"/>
    <p:sldId id="318" r:id="rId15"/>
    <p:sldId id="330" r:id="rId16"/>
    <p:sldId id="321" r:id="rId17"/>
    <p:sldId id="320" r:id="rId18"/>
    <p:sldId id="331" r:id="rId19"/>
    <p:sldId id="325" r:id="rId20"/>
    <p:sldId id="326" r:id="rId21"/>
    <p:sldId id="333" r:id="rId22"/>
    <p:sldId id="263" r:id="rId23"/>
    <p:sldId id="264" r:id="rId24"/>
  </p:sldIdLst>
  <p:sldSz cx="9144000" cy="6858000" type="screen4x3"/>
  <p:notesSz cx="6794500" cy="9931400"/>
  <p:defaultTextStyle>
    <a:defPPr>
      <a:defRPr lang="de-DE"/>
    </a:defPPr>
    <a:lvl1pPr algn="l" rtl="0" eaLnBrk="0" fontAlgn="base" hangingPunct="0">
      <a:spcBef>
        <a:spcPct val="0"/>
      </a:spcBef>
      <a:spcAft>
        <a:spcPct val="0"/>
      </a:spcAft>
      <a:defRPr sz="2400" kern="1200">
        <a:solidFill>
          <a:schemeClr val="tx1"/>
        </a:solidFill>
        <a:latin typeface="Times" charset="0"/>
        <a:ea typeface="ＭＳ Ｐゴシック" charset="0"/>
        <a:cs typeface="+mn-cs"/>
      </a:defRPr>
    </a:lvl1pPr>
    <a:lvl2pPr marL="457200" algn="l" rtl="0" eaLnBrk="0" fontAlgn="base" hangingPunct="0">
      <a:spcBef>
        <a:spcPct val="0"/>
      </a:spcBef>
      <a:spcAft>
        <a:spcPct val="0"/>
      </a:spcAft>
      <a:defRPr sz="2400" kern="1200">
        <a:solidFill>
          <a:schemeClr val="tx1"/>
        </a:solidFill>
        <a:latin typeface="Times" charset="0"/>
        <a:ea typeface="ＭＳ Ｐゴシック" charset="0"/>
        <a:cs typeface="+mn-cs"/>
      </a:defRPr>
    </a:lvl2pPr>
    <a:lvl3pPr marL="914400" algn="l" rtl="0" eaLnBrk="0" fontAlgn="base" hangingPunct="0">
      <a:spcBef>
        <a:spcPct val="0"/>
      </a:spcBef>
      <a:spcAft>
        <a:spcPct val="0"/>
      </a:spcAft>
      <a:defRPr sz="2400" kern="1200">
        <a:solidFill>
          <a:schemeClr val="tx1"/>
        </a:solidFill>
        <a:latin typeface="Times" charset="0"/>
        <a:ea typeface="ＭＳ Ｐゴシック" charset="0"/>
        <a:cs typeface="+mn-cs"/>
      </a:defRPr>
    </a:lvl3pPr>
    <a:lvl4pPr marL="1371600" algn="l" rtl="0" eaLnBrk="0" fontAlgn="base" hangingPunct="0">
      <a:spcBef>
        <a:spcPct val="0"/>
      </a:spcBef>
      <a:spcAft>
        <a:spcPct val="0"/>
      </a:spcAft>
      <a:defRPr sz="2400" kern="1200">
        <a:solidFill>
          <a:schemeClr val="tx1"/>
        </a:solidFill>
        <a:latin typeface="Times" charset="0"/>
        <a:ea typeface="ＭＳ Ｐゴシック" charset="0"/>
        <a:cs typeface="+mn-cs"/>
      </a:defRPr>
    </a:lvl4pPr>
    <a:lvl5pPr marL="1828800" algn="l" rtl="0" eaLnBrk="0" fontAlgn="base" hangingPunct="0">
      <a:spcBef>
        <a:spcPct val="0"/>
      </a:spcBef>
      <a:spcAft>
        <a:spcPct val="0"/>
      </a:spcAft>
      <a:defRPr sz="2400" kern="1200">
        <a:solidFill>
          <a:schemeClr val="tx1"/>
        </a:solidFill>
        <a:latin typeface="Times" charset="0"/>
        <a:ea typeface="ＭＳ Ｐゴシック" charset="0"/>
        <a:cs typeface="+mn-cs"/>
      </a:defRPr>
    </a:lvl5pPr>
    <a:lvl6pPr marL="2286000" algn="l" defTabSz="457200" rtl="0" eaLnBrk="1" latinLnBrk="0" hangingPunct="1">
      <a:defRPr sz="2400" kern="1200">
        <a:solidFill>
          <a:schemeClr val="tx1"/>
        </a:solidFill>
        <a:latin typeface="Times" charset="0"/>
        <a:ea typeface="ＭＳ Ｐゴシック" charset="0"/>
        <a:cs typeface="+mn-cs"/>
      </a:defRPr>
    </a:lvl6pPr>
    <a:lvl7pPr marL="2743200" algn="l" defTabSz="457200" rtl="0" eaLnBrk="1" latinLnBrk="0" hangingPunct="1">
      <a:defRPr sz="2400" kern="1200">
        <a:solidFill>
          <a:schemeClr val="tx1"/>
        </a:solidFill>
        <a:latin typeface="Times" charset="0"/>
        <a:ea typeface="ＭＳ Ｐゴシック" charset="0"/>
        <a:cs typeface="+mn-cs"/>
      </a:defRPr>
    </a:lvl7pPr>
    <a:lvl8pPr marL="3200400" algn="l" defTabSz="457200" rtl="0" eaLnBrk="1" latinLnBrk="0" hangingPunct="1">
      <a:defRPr sz="2400" kern="1200">
        <a:solidFill>
          <a:schemeClr val="tx1"/>
        </a:solidFill>
        <a:latin typeface="Times" charset="0"/>
        <a:ea typeface="ＭＳ Ｐゴシック" charset="0"/>
        <a:cs typeface="+mn-cs"/>
      </a:defRPr>
    </a:lvl8pPr>
    <a:lvl9pPr marL="3657600" algn="l" defTabSz="457200" rtl="0" eaLnBrk="1" latinLnBrk="0" hangingPunct="1">
      <a:defRPr sz="2400" kern="1200">
        <a:solidFill>
          <a:schemeClr val="tx1"/>
        </a:solidFill>
        <a:latin typeface="Times" charset="0"/>
        <a:ea typeface="ＭＳ Ｐゴシック" charset="0"/>
        <a:cs typeface="+mn-cs"/>
      </a:defRPr>
    </a:lvl9pPr>
  </p:defaultTextStyle>
  <p:extLst>
    <p:ext uri="{EFAFB233-063F-42B5-8137-9DF3F51BA10A}">
      <p15:sldGuideLst xmlns:p15="http://schemas.microsoft.com/office/powerpoint/2012/main" xmlns="">
        <p15:guide id="1" orient="horz" pos="119">
          <p15:clr>
            <a:srgbClr val="A4A3A4"/>
          </p15:clr>
        </p15:guide>
        <p15:guide id="2" orient="horz" pos="554">
          <p15:clr>
            <a:srgbClr val="A4A3A4"/>
          </p15:clr>
        </p15:guide>
        <p15:guide id="3" orient="horz" pos="118">
          <p15:clr>
            <a:srgbClr val="A4A3A4"/>
          </p15:clr>
        </p15:guide>
        <p15:guide id="4" orient="horz" pos="2160">
          <p15:clr>
            <a:srgbClr val="A4A3A4"/>
          </p15:clr>
        </p15:guide>
        <p15:guide id="5" pos="159">
          <p15:clr>
            <a:srgbClr val="A4A3A4"/>
          </p15:clr>
        </p15:guide>
        <p15:guide id="6" pos="5602">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FCDE04"/>
    <a:srgbClr val="FFFF00"/>
    <a:srgbClr val="002D5A"/>
    <a:srgbClr val="FF0000"/>
    <a:srgbClr val="F9E117"/>
    <a:srgbClr val="E4E5E6"/>
    <a:srgbClr val="000099"/>
    <a:srgbClr val="C0C0C0"/>
    <a:srgbClr val="B2B2B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ittlere Formatvorlage 2 - Akz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79256" autoAdjust="0"/>
  </p:normalViewPr>
  <p:slideViewPr>
    <p:cSldViewPr>
      <p:cViewPr>
        <p:scale>
          <a:sx n="100" d="100"/>
          <a:sy n="100" d="100"/>
        </p:scale>
        <p:origin x="-1866" y="174"/>
      </p:cViewPr>
      <p:guideLst>
        <p:guide orient="horz" pos="119"/>
        <p:guide orient="horz" pos="554"/>
        <p:guide orient="horz" pos="118"/>
        <p:guide orient="horz" pos="2160"/>
        <p:guide pos="159"/>
        <p:guide pos="5602"/>
      </p:guideLst>
    </p:cSldViewPr>
  </p:slideViewPr>
  <p:notesTextViewPr>
    <p:cViewPr>
      <p:scale>
        <a:sx n="100" d="100"/>
        <a:sy n="100" d="100"/>
      </p:scale>
      <p:origin x="0" y="0"/>
    </p:cViewPr>
  </p:notesTextViewPr>
  <p:notesViewPr>
    <p:cSldViewPr>
      <p:cViewPr varScale="1">
        <p:scale>
          <a:sx n="79" d="100"/>
          <a:sy n="79" d="100"/>
        </p:scale>
        <p:origin x="2268"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45024" cy="495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88221" tIns="44111" rIns="88221" bIns="44111" numCol="1" anchor="t" anchorCtr="0" compatLnSpc="1">
            <a:prstTxWarp prst="textNoShape">
              <a:avLst/>
            </a:prstTxWarp>
          </a:bodyPr>
          <a:lstStyle>
            <a:lvl1pPr defTabSz="882650" eaLnBrk="1" hangingPunct="1">
              <a:defRPr sz="1200">
                <a:latin typeface="Arial" charset="0"/>
              </a:defRPr>
            </a:lvl1pPr>
          </a:lstStyle>
          <a:p>
            <a:endParaRPr lang="de-DE" dirty="0"/>
          </a:p>
        </p:txBody>
      </p:sp>
      <p:sp>
        <p:nvSpPr>
          <p:cNvPr id="25603" name="Rectangle 3"/>
          <p:cNvSpPr>
            <a:spLocks noGrp="1" noChangeArrowheads="1"/>
          </p:cNvSpPr>
          <p:nvPr>
            <p:ph type="dt" sz="quarter" idx="1"/>
          </p:nvPr>
        </p:nvSpPr>
        <p:spPr bwMode="auto">
          <a:xfrm>
            <a:off x="3847890" y="0"/>
            <a:ext cx="2945024" cy="495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88221" tIns="44111" rIns="88221" bIns="44111" numCol="1" anchor="t" anchorCtr="0" compatLnSpc="1">
            <a:prstTxWarp prst="textNoShape">
              <a:avLst/>
            </a:prstTxWarp>
          </a:bodyPr>
          <a:lstStyle>
            <a:lvl1pPr algn="r" defTabSz="882650" eaLnBrk="1" hangingPunct="1">
              <a:defRPr sz="1200">
                <a:latin typeface="Arial" charset="0"/>
              </a:defRPr>
            </a:lvl1pPr>
          </a:lstStyle>
          <a:p>
            <a:endParaRPr lang="de-DE" dirty="0"/>
          </a:p>
        </p:txBody>
      </p:sp>
      <p:sp>
        <p:nvSpPr>
          <p:cNvPr id="25604" name="Rectangle 4"/>
          <p:cNvSpPr>
            <a:spLocks noGrp="1" noChangeArrowheads="1"/>
          </p:cNvSpPr>
          <p:nvPr>
            <p:ph type="ftr" sz="quarter" idx="2"/>
          </p:nvPr>
        </p:nvSpPr>
        <p:spPr bwMode="auto">
          <a:xfrm>
            <a:off x="0" y="9434273"/>
            <a:ext cx="2945024" cy="495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88221" tIns="44111" rIns="88221" bIns="44111" numCol="1" anchor="b" anchorCtr="0" compatLnSpc="1">
            <a:prstTxWarp prst="textNoShape">
              <a:avLst/>
            </a:prstTxWarp>
          </a:bodyPr>
          <a:lstStyle>
            <a:lvl1pPr defTabSz="882650" eaLnBrk="1" hangingPunct="1">
              <a:defRPr sz="1200">
                <a:latin typeface="Arial" charset="0"/>
              </a:defRPr>
            </a:lvl1pPr>
          </a:lstStyle>
          <a:p>
            <a:endParaRPr lang="de-DE" dirty="0"/>
          </a:p>
        </p:txBody>
      </p:sp>
      <p:sp>
        <p:nvSpPr>
          <p:cNvPr id="25605" name="Rectangle 5"/>
          <p:cNvSpPr>
            <a:spLocks noGrp="1" noChangeArrowheads="1"/>
          </p:cNvSpPr>
          <p:nvPr>
            <p:ph type="sldNum" sz="quarter" idx="3"/>
          </p:nvPr>
        </p:nvSpPr>
        <p:spPr bwMode="auto">
          <a:xfrm>
            <a:off x="3847890" y="9434273"/>
            <a:ext cx="2945024" cy="495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88221" tIns="44111" rIns="88221" bIns="44111" numCol="1" anchor="b" anchorCtr="0" compatLnSpc="1">
            <a:prstTxWarp prst="textNoShape">
              <a:avLst/>
            </a:prstTxWarp>
          </a:bodyPr>
          <a:lstStyle>
            <a:lvl1pPr algn="r" defTabSz="882650" eaLnBrk="1" hangingPunct="1">
              <a:defRPr sz="1200">
                <a:latin typeface="Arial" charset="0"/>
              </a:defRPr>
            </a:lvl1pPr>
          </a:lstStyle>
          <a:p>
            <a:fld id="{91B7E417-DE66-F548-AEE8-D28FB5933F26}" type="slidenum">
              <a:rPr lang="de-DE"/>
              <a:pPr/>
              <a:t>‹Nr.›</a:t>
            </a:fld>
            <a:endParaRPr lang="de-DE" dirty="0"/>
          </a:p>
        </p:txBody>
      </p:sp>
    </p:spTree>
    <p:extLst>
      <p:ext uri="{BB962C8B-B14F-4D97-AF65-F5344CB8AC3E}">
        <p14:creationId xmlns:p14="http://schemas.microsoft.com/office/powerpoint/2010/main" val="341711247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45024" cy="495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5562" tIns="47781" rIns="95562" bIns="47781" numCol="1" anchor="t" anchorCtr="0" compatLnSpc="1">
            <a:prstTxWarp prst="textNoShape">
              <a:avLst/>
            </a:prstTxWarp>
          </a:bodyPr>
          <a:lstStyle>
            <a:lvl1pPr defTabSz="955675" eaLnBrk="1" hangingPunct="1">
              <a:defRPr sz="1300">
                <a:latin typeface="Arial" charset="0"/>
              </a:defRPr>
            </a:lvl1pPr>
          </a:lstStyle>
          <a:p>
            <a:endParaRPr lang="de-DE" dirty="0"/>
          </a:p>
        </p:txBody>
      </p:sp>
      <p:sp>
        <p:nvSpPr>
          <p:cNvPr id="23555" name="Rectangle 3"/>
          <p:cNvSpPr>
            <a:spLocks noGrp="1" noChangeArrowheads="1"/>
          </p:cNvSpPr>
          <p:nvPr>
            <p:ph type="dt" idx="1"/>
          </p:nvPr>
        </p:nvSpPr>
        <p:spPr bwMode="auto">
          <a:xfrm>
            <a:off x="3847890" y="0"/>
            <a:ext cx="2945024" cy="495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5562" tIns="47781" rIns="95562" bIns="47781" numCol="1" anchor="t" anchorCtr="0" compatLnSpc="1">
            <a:prstTxWarp prst="textNoShape">
              <a:avLst/>
            </a:prstTxWarp>
          </a:bodyPr>
          <a:lstStyle>
            <a:lvl1pPr algn="r" defTabSz="955675" eaLnBrk="1" hangingPunct="1">
              <a:defRPr sz="1300">
                <a:latin typeface="Arial" charset="0"/>
              </a:defRPr>
            </a:lvl1pPr>
          </a:lstStyle>
          <a:p>
            <a:endParaRPr lang="de-DE" dirty="0"/>
          </a:p>
        </p:txBody>
      </p:sp>
      <p:sp>
        <p:nvSpPr>
          <p:cNvPr id="23556" name="Rectangle 4"/>
          <p:cNvSpPr>
            <a:spLocks noGrp="1" noRot="1" noChangeAspect="1" noChangeArrowheads="1" noTextEdit="1"/>
          </p:cNvSpPr>
          <p:nvPr>
            <p:ph type="sldImg" idx="2"/>
          </p:nvPr>
        </p:nvSpPr>
        <p:spPr bwMode="auto">
          <a:xfrm>
            <a:off x="915988" y="744538"/>
            <a:ext cx="4964112" cy="3724275"/>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Lst>
        </p:spPr>
      </p:sp>
      <p:sp>
        <p:nvSpPr>
          <p:cNvPr id="23557" name="Rectangle 5"/>
          <p:cNvSpPr>
            <a:spLocks noGrp="1" noChangeArrowheads="1"/>
          </p:cNvSpPr>
          <p:nvPr>
            <p:ph type="body" sz="quarter" idx="3"/>
          </p:nvPr>
        </p:nvSpPr>
        <p:spPr bwMode="auto">
          <a:xfrm>
            <a:off x="679133" y="4717137"/>
            <a:ext cx="5436235" cy="4469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5562" tIns="47781" rIns="95562" bIns="47781" numCol="1" anchor="t" anchorCtr="0" compatLnSpc="1">
            <a:prstTxWarp prst="textNoShape">
              <a:avLst/>
            </a:prstTxWarp>
          </a:bodyPr>
          <a:lstStyle/>
          <a:p>
            <a:pPr lvl="0"/>
            <a:r>
              <a:rPr lang="de-DE"/>
              <a:t>Textmasterformate durch Klicken bearbeiten</a:t>
            </a:r>
          </a:p>
          <a:p>
            <a:pPr lvl="1"/>
            <a:r>
              <a:rPr lang="de-DE"/>
              <a:t>Zweite Ebene</a:t>
            </a:r>
          </a:p>
          <a:p>
            <a:pPr lvl="2"/>
            <a:r>
              <a:rPr lang="de-DE"/>
              <a:t>Dritte Ebene</a:t>
            </a:r>
          </a:p>
          <a:p>
            <a:pPr lvl="3"/>
            <a:r>
              <a:rPr lang="de-DE"/>
              <a:t>Vierte Ebene</a:t>
            </a:r>
          </a:p>
          <a:p>
            <a:pPr lvl="4"/>
            <a:r>
              <a:rPr lang="de-DE"/>
              <a:t>Fünfte Ebene</a:t>
            </a:r>
          </a:p>
        </p:txBody>
      </p:sp>
      <p:sp>
        <p:nvSpPr>
          <p:cNvPr id="23558" name="Rectangle 6"/>
          <p:cNvSpPr>
            <a:spLocks noGrp="1" noChangeArrowheads="1"/>
          </p:cNvSpPr>
          <p:nvPr>
            <p:ph type="ftr" sz="quarter" idx="4"/>
          </p:nvPr>
        </p:nvSpPr>
        <p:spPr bwMode="auto">
          <a:xfrm>
            <a:off x="0" y="9434273"/>
            <a:ext cx="2945024" cy="495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5562" tIns="47781" rIns="95562" bIns="47781" numCol="1" anchor="b" anchorCtr="0" compatLnSpc="1">
            <a:prstTxWarp prst="textNoShape">
              <a:avLst/>
            </a:prstTxWarp>
          </a:bodyPr>
          <a:lstStyle>
            <a:lvl1pPr defTabSz="955675" eaLnBrk="1" hangingPunct="1">
              <a:defRPr sz="1300">
                <a:latin typeface="Arial" charset="0"/>
              </a:defRPr>
            </a:lvl1pPr>
          </a:lstStyle>
          <a:p>
            <a:endParaRPr lang="de-DE" dirty="0"/>
          </a:p>
        </p:txBody>
      </p:sp>
      <p:sp>
        <p:nvSpPr>
          <p:cNvPr id="23559" name="Rectangle 7"/>
          <p:cNvSpPr>
            <a:spLocks noGrp="1" noChangeArrowheads="1"/>
          </p:cNvSpPr>
          <p:nvPr>
            <p:ph type="sldNum" sz="quarter" idx="5"/>
          </p:nvPr>
        </p:nvSpPr>
        <p:spPr bwMode="auto">
          <a:xfrm>
            <a:off x="3847890" y="9434273"/>
            <a:ext cx="2945024" cy="495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5562" tIns="47781" rIns="95562" bIns="47781" numCol="1" anchor="b" anchorCtr="0" compatLnSpc="1">
            <a:prstTxWarp prst="textNoShape">
              <a:avLst/>
            </a:prstTxWarp>
          </a:bodyPr>
          <a:lstStyle>
            <a:lvl1pPr algn="r" defTabSz="955675" eaLnBrk="1" hangingPunct="1">
              <a:defRPr sz="1300">
                <a:latin typeface="Arial" charset="0"/>
              </a:defRPr>
            </a:lvl1pPr>
          </a:lstStyle>
          <a:p>
            <a:fld id="{5AEDD2B6-0841-E149-B6DC-7B1E133E6B58}" type="slidenum">
              <a:rPr lang="de-DE"/>
              <a:pPr/>
              <a:t>‹Nr.›</a:t>
            </a:fld>
            <a:endParaRPr lang="de-DE" dirty="0"/>
          </a:p>
        </p:txBody>
      </p:sp>
    </p:spTree>
    <p:extLst>
      <p:ext uri="{BB962C8B-B14F-4D97-AF65-F5344CB8AC3E}">
        <p14:creationId xmlns:p14="http://schemas.microsoft.com/office/powerpoint/2010/main" val="3213483653"/>
      </p:ext>
    </p:extLst>
  </p:cSld>
  <p:clrMap bg1="lt1" tx1="dk1" bg2="lt2" tx2="dk2" accent1="accent1" accent2="accent2" accent3="accent3" accent4="accent4" accent5="accent5" accent6="accent6" hlink="hlink" folHlink="folHlink"/>
  <p:hf hdr="0" ftr="0" dt="0"/>
  <p:notesStyle>
    <a:lvl1pPr algn="l" rtl="0" fontAlgn="base">
      <a:spcBef>
        <a:spcPct val="30000"/>
      </a:spcBef>
      <a:spcAft>
        <a:spcPct val="0"/>
      </a:spcAft>
      <a:defRPr sz="1200" kern="1200">
        <a:solidFill>
          <a:schemeClr val="tx1"/>
        </a:solidFill>
        <a:latin typeface="Arial" charset="0"/>
        <a:ea typeface="ＭＳ Ｐゴシック" charset="0"/>
        <a:cs typeface="+mn-cs"/>
      </a:defRPr>
    </a:lvl1pPr>
    <a:lvl2pPr marL="457200" algn="l" rtl="0" fontAlgn="base">
      <a:spcBef>
        <a:spcPct val="30000"/>
      </a:spcBef>
      <a:spcAft>
        <a:spcPct val="0"/>
      </a:spcAft>
      <a:defRPr sz="1200" kern="1200">
        <a:solidFill>
          <a:schemeClr val="tx1"/>
        </a:solidFill>
        <a:latin typeface="Arial" charset="0"/>
        <a:ea typeface="ＭＳ Ｐゴシック" charset="0"/>
        <a:cs typeface="+mn-cs"/>
      </a:defRPr>
    </a:lvl2pPr>
    <a:lvl3pPr marL="914400" algn="l" rtl="0" fontAlgn="base">
      <a:spcBef>
        <a:spcPct val="30000"/>
      </a:spcBef>
      <a:spcAft>
        <a:spcPct val="0"/>
      </a:spcAft>
      <a:defRPr sz="1200" kern="1200">
        <a:solidFill>
          <a:schemeClr val="tx1"/>
        </a:solidFill>
        <a:latin typeface="Arial" charset="0"/>
        <a:ea typeface="ＭＳ Ｐゴシック" charset="0"/>
        <a:cs typeface="+mn-cs"/>
      </a:defRPr>
    </a:lvl3pPr>
    <a:lvl4pPr marL="1371600" algn="l" rtl="0" fontAlgn="base">
      <a:spcBef>
        <a:spcPct val="30000"/>
      </a:spcBef>
      <a:spcAft>
        <a:spcPct val="0"/>
      </a:spcAft>
      <a:defRPr sz="1200" kern="1200">
        <a:solidFill>
          <a:schemeClr val="tx1"/>
        </a:solidFill>
        <a:latin typeface="Arial" charset="0"/>
        <a:ea typeface="ＭＳ Ｐゴシック" charset="0"/>
        <a:cs typeface="+mn-cs"/>
      </a:defRPr>
    </a:lvl4pPr>
    <a:lvl5pPr marL="1828800" algn="l" rtl="0" fontAlgn="base">
      <a:spcBef>
        <a:spcPct val="30000"/>
      </a:spcBef>
      <a:spcAft>
        <a:spcPct val="0"/>
      </a:spcAft>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AEDD2B6-0841-E149-B6DC-7B1E133E6B58}" type="slidenum">
              <a:rPr lang="de-DE" smtClean="0"/>
              <a:pPr/>
              <a:t>1</a:t>
            </a:fld>
            <a:endParaRPr lang="de-DE" dirty="0"/>
          </a:p>
        </p:txBody>
      </p:sp>
    </p:spTree>
    <p:extLst>
      <p:ext uri="{BB962C8B-B14F-4D97-AF65-F5344CB8AC3E}">
        <p14:creationId xmlns:p14="http://schemas.microsoft.com/office/powerpoint/2010/main" val="23053791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628650" lvl="1" indent="-171450">
              <a:buFont typeface="Arial" panose="020B0604020202020204" pitchFamily="34" charset="0"/>
              <a:buChar char="•"/>
            </a:pPr>
            <a:r>
              <a:rPr lang="de-DE" sz="1200" kern="1200" dirty="0" smtClean="0">
                <a:solidFill>
                  <a:schemeClr val="tx1"/>
                </a:solidFill>
                <a:effectLst/>
                <a:latin typeface="+mj-lt"/>
                <a:ea typeface="ＭＳ Ｐゴシック" charset="0"/>
                <a:cs typeface="+mn-cs"/>
              </a:rPr>
              <a:t>Ein PMO ist für </a:t>
            </a:r>
            <a:r>
              <a:rPr lang="de-DE" sz="1200" i="1" kern="1200" dirty="0" smtClean="0">
                <a:solidFill>
                  <a:schemeClr val="tx1"/>
                </a:solidFill>
                <a:effectLst/>
                <a:latin typeface="+mj-lt"/>
                <a:ea typeface="ＭＳ Ｐゴシック" charset="0"/>
                <a:cs typeface="+mn-cs"/>
              </a:rPr>
              <a:t>mehr als ein P</a:t>
            </a:r>
            <a:r>
              <a:rPr lang="de-DE" sz="1200" kern="1200" dirty="0" smtClean="0">
                <a:solidFill>
                  <a:schemeClr val="tx1"/>
                </a:solidFill>
                <a:effectLst/>
                <a:latin typeface="+mj-lt"/>
                <a:ea typeface="ＭＳ Ｐゴシック" charset="0"/>
                <a:cs typeface="+mn-cs"/>
              </a:rPr>
              <a:t>rojekt zuständig</a:t>
            </a:r>
          </a:p>
          <a:p>
            <a:pPr marL="628650" lvl="1" indent="-171450">
              <a:buFont typeface="Arial" panose="020B0604020202020204" pitchFamily="34" charset="0"/>
              <a:buChar char="•"/>
            </a:pPr>
            <a:r>
              <a:rPr lang="de-DE" sz="1200" kern="1200" dirty="0" smtClean="0">
                <a:solidFill>
                  <a:schemeClr val="tx1"/>
                </a:solidFill>
                <a:effectLst/>
                <a:latin typeface="+mj-lt"/>
                <a:ea typeface="ＭＳ Ｐゴシック" charset="0"/>
                <a:cs typeface="+mn-cs"/>
              </a:rPr>
              <a:t>PMOs werden in </a:t>
            </a:r>
            <a:r>
              <a:rPr lang="de-DE" sz="1200" i="1" kern="1200" dirty="0" smtClean="0">
                <a:solidFill>
                  <a:schemeClr val="tx1"/>
                </a:solidFill>
                <a:effectLst/>
                <a:latin typeface="+mj-lt"/>
                <a:ea typeface="ＭＳ Ｐゴシック" charset="0"/>
                <a:cs typeface="+mn-cs"/>
              </a:rPr>
              <a:t>lebende Unternehmen</a:t>
            </a:r>
            <a:r>
              <a:rPr lang="de-DE" sz="1200" kern="1200" dirty="0" smtClean="0">
                <a:solidFill>
                  <a:schemeClr val="tx1"/>
                </a:solidFill>
                <a:effectLst/>
                <a:latin typeface="+mj-lt"/>
                <a:ea typeface="ＭＳ Ｐゴシック" charset="0"/>
                <a:cs typeface="+mn-cs"/>
              </a:rPr>
              <a:t> eingeführt und nicht auf der grünen Wiese </a:t>
            </a:r>
            <a:r>
              <a:rPr lang="de-DE" sz="1200" i="1" kern="1200" dirty="0" smtClean="0">
                <a:solidFill>
                  <a:schemeClr val="tx1"/>
                </a:solidFill>
                <a:effectLst/>
                <a:latin typeface="+mj-lt"/>
                <a:ea typeface="ＭＳ Ｐゴシック" charset="0"/>
                <a:cs typeface="+mn-cs"/>
              </a:rPr>
              <a:t>erfunden</a:t>
            </a:r>
            <a:r>
              <a:rPr lang="de-DE" sz="1200" kern="1200" dirty="0" smtClean="0">
                <a:solidFill>
                  <a:schemeClr val="tx1"/>
                </a:solidFill>
                <a:effectLst/>
                <a:latin typeface="+mj-lt"/>
                <a:ea typeface="ＭＳ Ｐゴシック" charset="0"/>
                <a:cs typeface="+mn-cs"/>
              </a:rPr>
              <a:t> – daher orientieren sie sich am aktuellen Bedarf des jeweiligen Unternehmens</a:t>
            </a:r>
          </a:p>
          <a:p>
            <a:pPr marL="628650" lvl="1" indent="-171450">
              <a:buFont typeface="Arial" panose="020B0604020202020204" pitchFamily="34" charset="0"/>
              <a:buChar char="•"/>
            </a:pPr>
            <a:r>
              <a:rPr lang="de-DE" sz="1200" kern="1200" dirty="0" smtClean="0">
                <a:solidFill>
                  <a:schemeClr val="tx1"/>
                </a:solidFill>
                <a:effectLst/>
                <a:latin typeface="+mj-lt"/>
                <a:ea typeface="ＭＳ Ｐゴシック" charset="0"/>
                <a:cs typeface="+mn-cs"/>
              </a:rPr>
              <a:t>Die Aufgaben eines PMOs sind entscheidend für eine </a:t>
            </a:r>
            <a:r>
              <a:rPr lang="de-DE" sz="1200" i="1" kern="1200" dirty="0" smtClean="0">
                <a:solidFill>
                  <a:schemeClr val="tx1"/>
                </a:solidFill>
                <a:effectLst/>
                <a:latin typeface="+mj-lt"/>
                <a:ea typeface="ＭＳ Ｐゴシック" charset="0"/>
                <a:cs typeface="+mn-cs"/>
              </a:rPr>
              <a:t>richtige Besetzung</a:t>
            </a:r>
            <a:endParaRPr lang="de-DE" sz="1200" kern="1200" dirty="0" smtClean="0">
              <a:solidFill>
                <a:schemeClr val="tx1"/>
              </a:solidFill>
              <a:effectLst/>
              <a:latin typeface="+mj-lt"/>
              <a:ea typeface="ＭＳ Ｐゴシック" charset="0"/>
              <a:cs typeface="+mn-cs"/>
            </a:endParaRPr>
          </a:p>
          <a:p>
            <a:pPr marL="628650" lvl="1" indent="-171450">
              <a:buFont typeface="Arial" panose="020B0604020202020204" pitchFamily="34" charset="0"/>
              <a:buChar char="•"/>
            </a:pPr>
            <a:r>
              <a:rPr lang="de-DE" sz="1200" kern="1200" dirty="0" smtClean="0">
                <a:solidFill>
                  <a:schemeClr val="tx1"/>
                </a:solidFill>
                <a:effectLst/>
                <a:latin typeface="+mj-lt"/>
                <a:ea typeface="ＭＳ Ｐゴシック" charset="0"/>
                <a:cs typeface="+mn-cs"/>
              </a:rPr>
              <a:t>PMOs werden </a:t>
            </a:r>
            <a:r>
              <a:rPr lang="de-DE" sz="1200" i="1" kern="1200" dirty="0" smtClean="0">
                <a:solidFill>
                  <a:schemeClr val="tx1"/>
                </a:solidFill>
                <a:effectLst/>
                <a:latin typeface="+mj-lt"/>
                <a:ea typeface="ＭＳ Ｐゴシック" charset="0"/>
                <a:cs typeface="+mn-cs"/>
              </a:rPr>
              <a:t>unterschiedlich</a:t>
            </a:r>
            <a:r>
              <a:rPr lang="de-DE" sz="1200" kern="1200" dirty="0" smtClean="0">
                <a:solidFill>
                  <a:schemeClr val="tx1"/>
                </a:solidFill>
                <a:effectLst/>
                <a:latin typeface="+mj-lt"/>
                <a:ea typeface="ＭＳ Ｐゴシック" charset="0"/>
                <a:cs typeface="+mn-cs"/>
              </a:rPr>
              <a:t> </a:t>
            </a:r>
            <a:r>
              <a:rPr lang="de-DE" sz="1200" i="1" kern="1200" dirty="0" smtClean="0">
                <a:solidFill>
                  <a:schemeClr val="tx1"/>
                </a:solidFill>
                <a:effectLst/>
                <a:latin typeface="+mj-lt"/>
                <a:ea typeface="ＭＳ Ｐゴシック" charset="0"/>
                <a:cs typeface="+mn-cs"/>
              </a:rPr>
              <a:t>erlebt</a:t>
            </a:r>
            <a:r>
              <a:rPr lang="de-DE" sz="1200" kern="1200" dirty="0" smtClean="0">
                <a:solidFill>
                  <a:schemeClr val="tx1"/>
                </a:solidFill>
                <a:effectLst/>
                <a:latin typeface="+mj-lt"/>
                <a:ea typeface="ＭＳ Ｐゴシック" charset="0"/>
                <a:cs typeface="+mn-cs"/>
              </a:rPr>
              <a:t> und erbringen </a:t>
            </a:r>
            <a:r>
              <a:rPr lang="de-DE" sz="1200" i="1" kern="1200" dirty="0" smtClean="0">
                <a:solidFill>
                  <a:schemeClr val="tx1"/>
                </a:solidFill>
                <a:effectLst/>
                <a:latin typeface="+mj-lt"/>
                <a:ea typeface="ＭＳ Ｐゴシック" charset="0"/>
                <a:cs typeface="+mn-cs"/>
              </a:rPr>
              <a:t>unterschiedlichen Nutzen</a:t>
            </a:r>
            <a:r>
              <a:rPr lang="de-DE" sz="1200" kern="1200" dirty="0" smtClean="0">
                <a:solidFill>
                  <a:schemeClr val="tx1"/>
                </a:solidFill>
                <a:effectLst/>
                <a:latin typeface="+mj-lt"/>
                <a:ea typeface="ＭＳ Ｐゴシック" charset="0"/>
                <a:cs typeface="+mn-cs"/>
              </a:rPr>
              <a:t>, z. B.</a:t>
            </a:r>
          </a:p>
          <a:p>
            <a:pPr marL="1085850" lvl="2" indent="-171450">
              <a:buFont typeface="Arial" panose="020B0604020202020204" pitchFamily="34" charset="0"/>
              <a:buChar char="•"/>
            </a:pPr>
            <a:r>
              <a:rPr lang="de-DE" sz="1200" kern="1200" dirty="0" smtClean="0">
                <a:solidFill>
                  <a:schemeClr val="tx1"/>
                </a:solidFill>
                <a:effectLst/>
                <a:latin typeface="+mj-lt"/>
                <a:ea typeface="ＭＳ Ｐゴシック" charset="0"/>
                <a:cs typeface="+mn-cs"/>
              </a:rPr>
              <a:t>als Programm-Management-Service bzw. Kontrollinstanz für die Unternehmensführung </a:t>
            </a:r>
          </a:p>
          <a:p>
            <a:pPr marL="1085850" lvl="2" indent="-171450">
              <a:buFont typeface="Arial" panose="020B0604020202020204" pitchFamily="34" charset="0"/>
              <a:buChar char="•"/>
            </a:pPr>
            <a:r>
              <a:rPr lang="de-DE" sz="1200" kern="1200" dirty="0" smtClean="0">
                <a:solidFill>
                  <a:schemeClr val="tx1"/>
                </a:solidFill>
                <a:effectLst/>
                <a:latin typeface="+mj-lt"/>
                <a:ea typeface="ＭＳ Ｐゴシック" charset="0"/>
                <a:cs typeface="+mn-cs"/>
              </a:rPr>
              <a:t>als Service zur Unterstützung bzw. Entlastung der Projektleitung</a:t>
            </a:r>
          </a:p>
          <a:p>
            <a:pPr marL="628650" lvl="1" indent="-171450">
              <a:buFont typeface="Arial" panose="020B0604020202020204" pitchFamily="34" charset="0"/>
              <a:buChar char="•"/>
            </a:pPr>
            <a:r>
              <a:rPr lang="de-DE" sz="1200" kern="1200" dirty="0" smtClean="0">
                <a:solidFill>
                  <a:schemeClr val="tx1"/>
                </a:solidFill>
                <a:effectLst/>
                <a:latin typeface="+mj-lt"/>
                <a:ea typeface="ＭＳ Ｐゴシック" charset="0"/>
                <a:cs typeface="+mn-cs"/>
              </a:rPr>
              <a:t>Die unterschiedlichen Rollen eine PMOs sollten auch organisatorisch getrennt werden</a:t>
            </a:r>
          </a:p>
          <a:p>
            <a:endParaRPr lang="de-DE" dirty="0"/>
          </a:p>
        </p:txBody>
      </p:sp>
      <p:sp>
        <p:nvSpPr>
          <p:cNvPr id="4" name="Foliennummernplatzhalter 3"/>
          <p:cNvSpPr>
            <a:spLocks noGrp="1"/>
          </p:cNvSpPr>
          <p:nvPr>
            <p:ph type="sldNum" sz="quarter" idx="10"/>
          </p:nvPr>
        </p:nvSpPr>
        <p:spPr/>
        <p:txBody>
          <a:bodyPr/>
          <a:lstStyle/>
          <a:p>
            <a:fld id="{5AEDD2B6-0841-E149-B6DC-7B1E133E6B58}" type="slidenum">
              <a:rPr lang="de-DE" smtClean="0"/>
              <a:pPr/>
              <a:t>10</a:t>
            </a:fld>
            <a:endParaRPr lang="de-DE" dirty="0"/>
          </a:p>
        </p:txBody>
      </p:sp>
    </p:spTree>
    <p:extLst>
      <p:ext uri="{BB962C8B-B14F-4D97-AF65-F5344CB8AC3E}">
        <p14:creationId xmlns:p14="http://schemas.microsoft.com/office/powerpoint/2010/main" val="1800706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AEDD2B6-0841-E149-B6DC-7B1E133E6B58}" type="slidenum">
              <a:rPr lang="de-DE" smtClean="0"/>
              <a:pPr/>
              <a:t>11</a:t>
            </a:fld>
            <a:endParaRPr lang="de-DE" dirty="0"/>
          </a:p>
        </p:txBody>
      </p:sp>
    </p:spTree>
    <p:extLst>
      <p:ext uri="{BB962C8B-B14F-4D97-AF65-F5344CB8AC3E}">
        <p14:creationId xmlns:p14="http://schemas.microsoft.com/office/powerpoint/2010/main" val="28653523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AEDD2B6-0841-E149-B6DC-7B1E133E6B58}" type="slidenum">
              <a:rPr lang="de-DE" smtClean="0"/>
              <a:pPr/>
              <a:t>12</a:t>
            </a:fld>
            <a:endParaRPr lang="de-DE" dirty="0"/>
          </a:p>
        </p:txBody>
      </p:sp>
    </p:spTree>
    <p:extLst>
      <p:ext uri="{BB962C8B-B14F-4D97-AF65-F5344CB8AC3E}">
        <p14:creationId xmlns:p14="http://schemas.microsoft.com/office/powerpoint/2010/main" val="39279429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342900" lvl="0" indent="-342900">
              <a:lnSpc>
                <a:spcPct val="107000"/>
              </a:lnSpc>
              <a:spcAft>
                <a:spcPts val="0"/>
              </a:spcAft>
              <a:buFont typeface="Symbol"/>
              <a:buChar char=""/>
            </a:pPr>
            <a:r>
              <a:rPr lang="de-DE" sz="1200" dirty="0" smtClean="0">
                <a:effectLst/>
                <a:latin typeface="Calibri"/>
                <a:ea typeface="Calibri"/>
                <a:cs typeface="Times New Roman"/>
              </a:rPr>
              <a:t>Es gibt kaum „gute Leute“, welche die Mehrzahl dieser Fähigkeiten besitzen und dann für ein PMO „verschwendet“ werden. Daher sind PMOs oft falsch oder unterbesetzt.</a:t>
            </a:r>
          </a:p>
          <a:p>
            <a:pPr marL="342900" lvl="0" indent="-342900">
              <a:lnSpc>
                <a:spcPct val="107000"/>
              </a:lnSpc>
              <a:spcAft>
                <a:spcPts val="0"/>
              </a:spcAft>
              <a:buFont typeface="Symbol"/>
              <a:buChar char=""/>
            </a:pPr>
            <a:r>
              <a:rPr lang="de-DE" sz="1200" dirty="0" smtClean="0">
                <a:effectLst/>
                <a:latin typeface="Calibri"/>
                <a:ea typeface="Calibri"/>
                <a:cs typeface="Times New Roman"/>
              </a:rPr>
              <a:t>PMO Aufgaben im engeren Sinn sind: </a:t>
            </a:r>
            <a:r>
              <a:rPr lang="de-DE" sz="1200" i="1" dirty="0" smtClean="0">
                <a:effectLst/>
                <a:latin typeface="Calibri"/>
                <a:ea typeface="Calibri"/>
                <a:cs typeface="Times New Roman"/>
              </a:rPr>
              <a:t>Prozesse und Methoden (Standards)</a:t>
            </a:r>
            <a:r>
              <a:rPr lang="de-DE" sz="1200" dirty="0" smtClean="0">
                <a:effectLst/>
                <a:latin typeface="Calibri"/>
                <a:ea typeface="Calibri"/>
                <a:cs typeface="Times New Roman"/>
              </a:rPr>
              <a:t>, übergreifendes </a:t>
            </a:r>
            <a:r>
              <a:rPr lang="de-DE" sz="1200" i="1" dirty="0" smtClean="0">
                <a:effectLst/>
                <a:latin typeface="Calibri"/>
                <a:ea typeface="Calibri"/>
                <a:cs typeface="Times New Roman"/>
              </a:rPr>
              <a:t>Projektcontrolling</a:t>
            </a:r>
            <a:r>
              <a:rPr lang="de-DE" sz="1200" dirty="0" smtClean="0">
                <a:effectLst/>
                <a:latin typeface="Calibri"/>
                <a:ea typeface="Calibri"/>
                <a:cs typeface="Times New Roman"/>
              </a:rPr>
              <a:t>, übergreifendes </a:t>
            </a:r>
            <a:r>
              <a:rPr lang="de-DE" sz="1200" i="1" dirty="0" smtClean="0">
                <a:effectLst/>
                <a:latin typeface="Calibri"/>
                <a:ea typeface="Calibri"/>
                <a:cs typeface="Times New Roman"/>
              </a:rPr>
              <a:t>Projektberichtswesen</a:t>
            </a:r>
            <a:r>
              <a:rPr lang="de-DE" sz="1200" dirty="0" smtClean="0">
                <a:effectLst/>
                <a:latin typeface="Calibri"/>
                <a:ea typeface="Calibri"/>
                <a:cs typeface="Times New Roman"/>
              </a:rPr>
              <a:t> und </a:t>
            </a:r>
            <a:r>
              <a:rPr lang="de-DE" sz="1200" i="1" dirty="0" err="1" smtClean="0">
                <a:effectLst/>
                <a:latin typeface="Calibri"/>
                <a:ea typeface="Calibri"/>
                <a:cs typeface="Times New Roman"/>
              </a:rPr>
              <a:t>Projektpriorisierung</a:t>
            </a:r>
            <a:r>
              <a:rPr lang="de-DE" sz="1200" dirty="0" smtClean="0">
                <a:effectLst/>
                <a:latin typeface="Calibri"/>
                <a:ea typeface="Calibri"/>
                <a:cs typeface="Times New Roman"/>
              </a:rPr>
              <a:t> (=Projektauswahl).</a:t>
            </a:r>
          </a:p>
          <a:p>
            <a:pPr marL="342900" lvl="0" indent="-342900">
              <a:lnSpc>
                <a:spcPct val="107000"/>
              </a:lnSpc>
              <a:spcAft>
                <a:spcPts val="0"/>
              </a:spcAft>
              <a:buFont typeface="Symbol"/>
              <a:buChar char=""/>
            </a:pPr>
            <a:r>
              <a:rPr lang="de-DE" sz="1200" dirty="0" smtClean="0">
                <a:effectLst/>
                <a:latin typeface="Calibri"/>
                <a:ea typeface="Calibri"/>
                <a:cs typeface="Times New Roman"/>
              </a:rPr>
              <a:t>Ggf. können in einem PMO weitere </a:t>
            </a:r>
            <a:r>
              <a:rPr lang="de-DE" sz="1200" i="1" dirty="0" smtClean="0">
                <a:effectLst/>
                <a:latin typeface="Calibri"/>
                <a:ea typeface="Calibri"/>
                <a:cs typeface="Times New Roman"/>
              </a:rPr>
              <a:t>Services</a:t>
            </a:r>
            <a:r>
              <a:rPr lang="de-DE" sz="1200" dirty="0" smtClean="0">
                <a:effectLst/>
                <a:latin typeface="Calibri"/>
                <a:ea typeface="Calibri"/>
                <a:cs typeface="Times New Roman"/>
              </a:rPr>
              <a:t> (wie Projektbüro-Personal oder Testmanagement) gebündelt werden, diese gehören jedoch nicht in die Aufgaben eines PMO im engeren Sinn.</a:t>
            </a:r>
          </a:p>
          <a:p>
            <a:pPr marL="342900" lvl="0" indent="-342900">
              <a:lnSpc>
                <a:spcPct val="107000"/>
              </a:lnSpc>
              <a:spcAft>
                <a:spcPts val="800"/>
              </a:spcAft>
              <a:buFont typeface="Symbol"/>
              <a:buChar char=""/>
            </a:pPr>
            <a:r>
              <a:rPr lang="de-DE" sz="1200" i="1" dirty="0" err="1" smtClean="0">
                <a:effectLst/>
                <a:latin typeface="Calibri"/>
                <a:ea typeface="Calibri"/>
                <a:cs typeface="Times New Roman"/>
              </a:rPr>
              <a:t>Projektpriorisierung</a:t>
            </a:r>
            <a:r>
              <a:rPr lang="de-DE" sz="1200" dirty="0" smtClean="0">
                <a:effectLst/>
                <a:latin typeface="Calibri"/>
                <a:ea typeface="Calibri"/>
                <a:cs typeface="Times New Roman"/>
              </a:rPr>
              <a:t> ist ein zunehmend wichtiges Thema für die Unternehmen. Die Verfahren hierfür sind oft nicht ausgereift.</a:t>
            </a:r>
          </a:p>
          <a:p>
            <a:pPr marL="342900" lvl="0" indent="-342900">
              <a:lnSpc>
                <a:spcPct val="107000"/>
              </a:lnSpc>
              <a:spcAft>
                <a:spcPts val="0"/>
              </a:spcAft>
              <a:buFont typeface="Symbol"/>
              <a:buChar char=""/>
            </a:pPr>
            <a:r>
              <a:rPr lang="de-DE" sz="1200" dirty="0" smtClean="0">
                <a:effectLst/>
                <a:latin typeface="Calibri"/>
                <a:ea typeface="Calibri"/>
                <a:cs typeface="Times New Roman"/>
              </a:rPr>
              <a:t>Es ist kaum möglich, auf der einen Seite </a:t>
            </a:r>
            <a:r>
              <a:rPr lang="de-DE" sz="1200" i="1" dirty="0" smtClean="0">
                <a:effectLst/>
                <a:latin typeface="Calibri"/>
                <a:ea typeface="Calibri"/>
                <a:cs typeface="Times New Roman"/>
              </a:rPr>
              <a:t>Unterstützung</a:t>
            </a:r>
            <a:r>
              <a:rPr lang="de-DE" sz="1200" dirty="0" smtClean="0">
                <a:effectLst/>
                <a:latin typeface="Calibri"/>
                <a:ea typeface="Calibri"/>
                <a:cs typeface="Times New Roman"/>
              </a:rPr>
              <a:t> und auf der anderen Seite </a:t>
            </a:r>
            <a:r>
              <a:rPr lang="de-DE" sz="1200" i="1" dirty="0" smtClean="0">
                <a:effectLst/>
                <a:latin typeface="Calibri"/>
                <a:ea typeface="Calibri"/>
                <a:cs typeface="Times New Roman"/>
              </a:rPr>
              <a:t>Regulierung</a:t>
            </a:r>
            <a:r>
              <a:rPr lang="de-DE" sz="1200" dirty="0" smtClean="0">
                <a:effectLst/>
                <a:latin typeface="Calibri"/>
                <a:ea typeface="Calibri"/>
                <a:cs typeface="Times New Roman"/>
              </a:rPr>
              <a:t>s-Funktionen (Kontrolle) aufzuführen. Das macht die PMO Mitarbeiter unglaubwürdig.</a:t>
            </a:r>
          </a:p>
          <a:p>
            <a:pPr marL="342900" lvl="0" indent="-342900">
              <a:lnSpc>
                <a:spcPct val="107000"/>
              </a:lnSpc>
              <a:spcAft>
                <a:spcPts val="0"/>
              </a:spcAft>
              <a:buFont typeface="Symbol"/>
              <a:buChar char=""/>
            </a:pPr>
            <a:r>
              <a:rPr lang="de-DE" sz="1200" dirty="0" smtClean="0">
                <a:effectLst/>
                <a:latin typeface="Calibri"/>
                <a:ea typeface="Calibri"/>
                <a:cs typeface="Times New Roman"/>
              </a:rPr>
              <a:t>Die </a:t>
            </a:r>
            <a:r>
              <a:rPr lang="de-DE" sz="1200" i="1" dirty="0" smtClean="0">
                <a:effectLst/>
                <a:latin typeface="Calibri"/>
                <a:ea typeface="Calibri"/>
                <a:cs typeface="Times New Roman"/>
              </a:rPr>
              <a:t>Kontrollfunktion</a:t>
            </a:r>
            <a:r>
              <a:rPr lang="de-DE" sz="1200" dirty="0" smtClean="0">
                <a:effectLst/>
                <a:latin typeface="Calibri"/>
                <a:ea typeface="Calibri"/>
                <a:cs typeface="Times New Roman"/>
              </a:rPr>
              <a:t> muss im Unternehmen aber auf jeden Fall abgedeckt sein. (Frage: In Folge benötigt man mehrere unabhängige Einheiten?)</a:t>
            </a:r>
          </a:p>
          <a:p>
            <a:pPr marL="342900" lvl="0" indent="-342900">
              <a:lnSpc>
                <a:spcPct val="107000"/>
              </a:lnSpc>
              <a:spcAft>
                <a:spcPts val="0"/>
              </a:spcAft>
              <a:buFont typeface="Symbol"/>
              <a:buChar char=""/>
            </a:pPr>
            <a:r>
              <a:rPr lang="de-DE" sz="1200" dirty="0" smtClean="0">
                <a:effectLst/>
                <a:latin typeface="Calibri"/>
                <a:ea typeface="Calibri"/>
                <a:cs typeface="Times New Roman"/>
              </a:rPr>
              <a:t>PMOs werden (von den Diskussionsteilnehmern) als Stabsstelle verstanden. Als diese berichtet Sie oft direkt an das höhere Management. </a:t>
            </a:r>
          </a:p>
          <a:p>
            <a:pPr marL="342900" lvl="0" indent="-342900">
              <a:lnSpc>
                <a:spcPct val="107000"/>
              </a:lnSpc>
              <a:spcAft>
                <a:spcPts val="0"/>
              </a:spcAft>
              <a:buFont typeface="Symbol"/>
              <a:buChar char=""/>
            </a:pPr>
            <a:r>
              <a:rPr lang="de-DE" sz="1200" dirty="0" smtClean="0">
                <a:effectLst/>
                <a:latin typeface="Calibri"/>
                <a:ea typeface="Calibri"/>
                <a:cs typeface="Times New Roman"/>
              </a:rPr>
              <a:t>Häufig beschränken sich PMOs auf </a:t>
            </a:r>
            <a:r>
              <a:rPr lang="de-DE" sz="1200" i="1" dirty="0" smtClean="0">
                <a:effectLst/>
                <a:latin typeface="Calibri"/>
                <a:ea typeface="Calibri"/>
                <a:cs typeface="Times New Roman"/>
              </a:rPr>
              <a:t>Prozesse und Methoden (Standards).</a:t>
            </a:r>
            <a:endParaRPr lang="de-DE" sz="1200" dirty="0" smtClean="0">
              <a:effectLst/>
              <a:latin typeface="Calibri"/>
              <a:ea typeface="Calibri"/>
              <a:cs typeface="Times New Roman"/>
            </a:endParaRPr>
          </a:p>
          <a:p>
            <a:pPr marL="342900" lvl="0" indent="-342900">
              <a:lnSpc>
                <a:spcPct val="107000"/>
              </a:lnSpc>
              <a:spcAft>
                <a:spcPts val="0"/>
              </a:spcAft>
              <a:buFont typeface="Symbol"/>
              <a:buChar char=""/>
            </a:pPr>
            <a:r>
              <a:rPr lang="de-DE" sz="1200" dirty="0" smtClean="0">
                <a:effectLst/>
                <a:latin typeface="Calibri"/>
                <a:ea typeface="Calibri"/>
                <a:cs typeface="Times New Roman"/>
              </a:rPr>
              <a:t>Jedoch weichen die verabschiedeten </a:t>
            </a:r>
            <a:r>
              <a:rPr lang="de-DE" sz="1200" i="1" dirty="0" smtClean="0">
                <a:effectLst/>
                <a:latin typeface="Calibri"/>
                <a:ea typeface="Calibri"/>
                <a:cs typeface="Times New Roman"/>
              </a:rPr>
              <a:t>Unternehmens-PM-Standards</a:t>
            </a:r>
            <a:r>
              <a:rPr lang="de-DE" sz="1200" dirty="0" smtClean="0">
                <a:effectLst/>
                <a:latin typeface="Calibri"/>
                <a:ea typeface="Calibri"/>
                <a:cs typeface="Times New Roman"/>
              </a:rPr>
              <a:t> oft von der Projektrealität ab, d.h. sie werden nicht (konsequent von</a:t>
            </a:r>
            <a:r>
              <a:rPr lang="de-DE" sz="1200" baseline="0" dirty="0" smtClean="0">
                <a:effectLst/>
                <a:latin typeface="Calibri"/>
                <a:ea typeface="Calibri"/>
                <a:cs typeface="Times New Roman"/>
              </a:rPr>
              <a:t> allen Beteiligten) </a:t>
            </a:r>
            <a:r>
              <a:rPr lang="de-DE" sz="1200" dirty="0" smtClean="0">
                <a:effectLst/>
                <a:latin typeface="Calibri"/>
                <a:ea typeface="Calibri"/>
                <a:cs typeface="Times New Roman"/>
              </a:rPr>
              <a:t>eingesetzt oder können nicht eingesetzt werden, da sie unbrauchbar sind.</a:t>
            </a:r>
          </a:p>
          <a:p>
            <a:pPr marL="342900" lvl="0" indent="-342900">
              <a:lnSpc>
                <a:spcPct val="107000"/>
              </a:lnSpc>
              <a:spcAft>
                <a:spcPts val="0"/>
              </a:spcAft>
              <a:buFont typeface="Symbol"/>
              <a:buChar char=""/>
            </a:pPr>
            <a:r>
              <a:rPr lang="de-DE" sz="1200" i="1" dirty="0" smtClean="0">
                <a:effectLst/>
                <a:latin typeface="Calibri"/>
                <a:ea typeface="Calibri"/>
                <a:cs typeface="Times New Roman"/>
              </a:rPr>
              <a:t>PM-Handbücher</a:t>
            </a:r>
            <a:r>
              <a:rPr lang="de-DE" sz="1200" dirty="0" smtClean="0">
                <a:effectLst/>
                <a:latin typeface="Calibri"/>
                <a:ea typeface="Calibri"/>
                <a:cs typeface="Times New Roman"/>
              </a:rPr>
              <a:t> sind daher oft </a:t>
            </a:r>
            <a:r>
              <a:rPr lang="de-DE" sz="1200" dirty="0" err="1" smtClean="0">
                <a:effectLst/>
                <a:latin typeface="Calibri"/>
                <a:ea typeface="Calibri"/>
                <a:cs typeface="Times New Roman"/>
              </a:rPr>
              <a:t>Paperware</a:t>
            </a:r>
            <a:r>
              <a:rPr lang="de-DE" sz="1200" dirty="0" smtClean="0">
                <a:effectLst/>
                <a:latin typeface="Calibri"/>
                <a:ea typeface="Calibri"/>
                <a:cs typeface="Times New Roman"/>
              </a:rPr>
              <a:t> und werden nicht verwendet.</a:t>
            </a:r>
          </a:p>
          <a:p>
            <a:pPr marL="342900" lvl="0" indent="-342900">
              <a:lnSpc>
                <a:spcPct val="107000"/>
              </a:lnSpc>
              <a:spcAft>
                <a:spcPts val="0"/>
              </a:spcAft>
              <a:buFont typeface="Symbol"/>
              <a:buChar char=""/>
            </a:pPr>
            <a:r>
              <a:rPr lang="de-DE" sz="1200" i="1" dirty="0" smtClean="0">
                <a:effectLst/>
                <a:latin typeface="Calibri"/>
                <a:ea typeface="Calibri"/>
                <a:cs typeface="Times New Roman"/>
              </a:rPr>
              <a:t>Vorstandsprojekte</a:t>
            </a:r>
            <a:r>
              <a:rPr lang="de-DE" sz="1200" dirty="0" smtClean="0">
                <a:effectLst/>
                <a:latin typeface="Calibri"/>
                <a:ea typeface="Calibri"/>
                <a:cs typeface="Times New Roman"/>
              </a:rPr>
              <a:t> umgehen die Regularien des PMO oft und untergraben damit den PMO Nutzen insgesamt.</a:t>
            </a:r>
          </a:p>
          <a:p>
            <a:pPr marL="342900" lvl="0" indent="-342900">
              <a:lnSpc>
                <a:spcPct val="107000"/>
              </a:lnSpc>
              <a:spcAft>
                <a:spcPts val="800"/>
              </a:spcAft>
              <a:buFont typeface="Symbol"/>
              <a:buChar char=""/>
            </a:pPr>
            <a:r>
              <a:rPr lang="de-DE" sz="1200" dirty="0" smtClean="0">
                <a:effectLst/>
                <a:latin typeface="Calibri"/>
                <a:ea typeface="Calibri"/>
                <a:cs typeface="Times New Roman"/>
              </a:rPr>
              <a:t>Die </a:t>
            </a:r>
            <a:r>
              <a:rPr lang="de-DE" sz="1200" i="1" dirty="0" smtClean="0">
                <a:effectLst/>
                <a:latin typeface="Calibri"/>
                <a:ea typeface="Calibri"/>
                <a:cs typeface="Times New Roman"/>
              </a:rPr>
              <a:t>Weisungs- und Entscheidungsbefugnis</a:t>
            </a:r>
            <a:r>
              <a:rPr lang="de-DE" sz="1200" dirty="0" smtClean="0">
                <a:effectLst/>
                <a:latin typeface="Calibri"/>
                <a:ea typeface="Calibri"/>
                <a:cs typeface="Times New Roman"/>
              </a:rPr>
              <a:t> eines PMO orientiert sich am Auftraggeber des PMO (zum einen welche Führungsebene oder welche Führungsperson das PMO in Auftrag gegeben hat und zum anderen, ob sie anschließend auch als Machtsponsor zur Verfügung steht).</a:t>
            </a:r>
          </a:p>
          <a:p>
            <a:pPr marL="342900" lvl="0" indent="-342900">
              <a:lnSpc>
                <a:spcPct val="107000"/>
              </a:lnSpc>
              <a:spcAft>
                <a:spcPts val="800"/>
              </a:spcAft>
              <a:buFont typeface="Symbol"/>
              <a:buChar char=""/>
            </a:pPr>
            <a:endParaRPr lang="de-DE" sz="1200" dirty="0" smtClean="0">
              <a:effectLst/>
              <a:latin typeface="Calibri"/>
              <a:ea typeface="Calibri"/>
              <a:cs typeface="Times New Roman"/>
            </a:endParaRPr>
          </a:p>
          <a:p>
            <a:pPr>
              <a:lnSpc>
                <a:spcPct val="107000"/>
              </a:lnSpc>
              <a:spcAft>
                <a:spcPts val="800"/>
              </a:spcAft>
            </a:pPr>
            <a:r>
              <a:rPr lang="de-DE" sz="1200" b="1" dirty="0" smtClean="0">
                <a:effectLst/>
                <a:latin typeface="Calibri"/>
                <a:ea typeface="Calibri"/>
                <a:cs typeface="Times New Roman"/>
              </a:rPr>
              <a:t>Auswirkungen der PMO Ausrichtung</a:t>
            </a:r>
            <a:endParaRPr lang="de-DE" sz="1200" dirty="0" smtClean="0">
              <a:effectLst/>
              <a:latin typeface="Calibri"/>
              <a:ea typeface="Calibri"/>
              <a:cs typeface="Times New Roman"/>
            </a:endParaRPr>
          </a:p>
          <a:p>
            <a:pPr marL="342900" lvl="0" indent="-342900">
              <a:lnSpc>
                <a:spcPct val="107000"/>
              </a:lnSpc>
              <a:spcAft>
                <a:spcPts val="0"/>
              </a:spcAft>
              <a:buFont typeface="Symbol"/>
              <a:buChar char=""/>
            </a:pPr>
            <a:r>
              <a:rPr lang="de-DE" sz="1200" dirty="0" smtClean="0">
                <a:effectLst/>
                <a:latin typeface="Calibri"/>
                <a:ea typeface="Calibri"/>
                <a:cs typeface="Times New Roman"/>
              </a:rPr>
              <a:t>Kontrolle führt zu einem Minimalstandard (das ist gut)</a:t>
            </a:r>
          </a:p>
          <a:p>
            <a:pPr marL="342900" lvl="0" indent="-342900">
              <a:lnSpc>
                <a:spcPct val="107000"/>
              </a:lnSpc>
              <a:spcAft>
                <a:spcPts val="800"/>
              </a:spcAft>
              <a:buFont typeface="Symbol"/>
              <a:buChar char=""/>
            </a:pPr>
            <a:r>
              <a:rPr lang="de-DE" sz="1200" dirty="0" smtClean="0">
                <a:effectLst/>
                <a:latin typeface="Calibri"/>
                <a:ea typeface="Calibri"/>
                <a:cs typeface="Times New Roman"/>
              </a:rPr>
              <a:t>Regulierung von </a:t>
            </a:r>
            <a:r>
              <a:rPr lang="de-DE" sz="1200" i="1" dirty="0" smtClean="0">
                <a:effectLst/>
                <a:latin typeface="Calibri"/>
                <a:ea typeface="Calibri"/>
                <a:cs typeface="Times New Roman"/>
              </a:rPr>
              <a:t>Prozesse und Methoden (Standards)</a:t>
            </a:r>
            <a:r>
              <a:rPr lang="de-DE" sz="1200" dirty="0" smtClean="0">
                <a:effectLst/>
                <a:latin typeface="Calibri"/>
                <a:ea typeface="Calibri"/>
                <a:cs typeface="Times New Roman"/>
              </a:rPr>
              <a:t> können bessere Projekte auf einem Minimalstandard zurückzwingen (nicht gut), daher sollten Sie „nach oben offen“ definiert werden</a:t>
            </a:r>
          </a:p>
          <a:p>
            <a:endParaRPr lang="de-DE" dirty="0"/>
          </a:p>
        </p:txBody>
      </p:sp>
      <p:sp>
        <p:nvSpPr>
          <p:cNvPr id="4" name="Foliennummernplatzhalter 3"/>
          <p:cNvSpPr>
            <a:spLocks noGrp="1"/>
          </p:cNvSpPr>
          <p:nvPr>
            <p:ph type="sldNum" sz="quarter" idx="10"/>
          </p:nvPr>
        </p:nvSpPr>
        <p:spPr/>
        <p:txBody>
          <a:bodyPr/>
          <a:lstStyle/>
          <a:p>
            <a:fld id="{5AEDD2B6-0841-E149-B6DC-7B1E133E6B58}" type="slidenum">
              <a:rPr lang="de-DE" smtClean="0"/>
              <a:pPr/>
              <a:t>13</a:t>
            </a:fld>
            <a:endParaRPr lang="de-DE" dirty="0"/>
          </a:p>
        </p:txBody>
      </p:sp>
    </p:spTree>
    <p:extLst>
      <p:ext uri="{BB962C8B-B14F-4D97-AF65-F5344CB8AC3E}">
        <p14:creationId xmlns:p14="http://schemas.microsoft.com/office/powerpoint/2010/main" val="16492156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smtClean="0"/>
              <a:t>Die aktuellen Herausforderungen</a:t>
            </a:r>
            <a:r>
              <a:rPr lang="de-DE" baseline="0" dirty="0" smtClean="0"/>
              <a:t> sind möglicherweise gar nicht transparent. (Wer gibt seine Fehler zu?) </a:t>
            </a:r>
          </a:p>
          <a:p>
            <a:r>
              <a:rPr lang="de-DE" baseline="0" dirty="0" smtClean="0"/>
              <a:t>Wie lässt sich das für ein Unternehmen analysieren?</a:t>
            </a:r>
          </a:p>
          <a:p>
            <a:endParaRPr lang="de-DE" baseline="0" dirty="0" smtClean="0"/>
          </a:p>
          <a:p>
            <a:pPr marL="342900" lvl="0" indent="-342900">
              <a:lnSpc>
                <a:spcPct val="107000"/>
              </a:lnSpc>
              <a:spcAft>
                <a:spcPts val="0"/>
              </a:spcAft>
              <a:buFont typeface="Symbol"/>
              <a:buChar char=""/>
            </a:pPr>
            <a:r>
              <a:rPr lang="de-DE" sz="1200" dirty="0" smtClean="0">
                <a:effectLst/>
                <a:latin typeface="Calibri"/>
                <a:ea typeface="Calibri"/>
                <a:cs typeface="Times New Roman"/>
              </a:rPr>
              <a:t>Eine wichtiger werdende Fragestellung ist die </a:t>
            </a:r>
            <a:r>
              <a:rPr lang="de-DE" sz="1200" i="1" dirty="0" smtClean="0">
                <a:effectLst/>
                <a:latin typeface="Calibri"/>
                <a:ea typeface="Calibri"/>
                <a:cs typeface="Times New Roman"/>
              </a:rPr>
              <a:t>Prüfung des Projekterfolgs</a:t>
            </a:r>
            <a:r>
              <a:rPr lang="de-DE" sz="1200" dirty="0" smtClean="0">
                <a:effectLst/>
                <a:latin typeface="Calibri"/>
                <a:ea typeface="Calibri"/>
                <a:cs typeface="Times New Roman"/>
              </a:rPr>
              <a:t> in dem Sinne, ob der gerechnete Business Case tatsächlich realisiert wird.</a:t>
            </a:r>
          </a:p>
          <a:p>
            <a:pPr marL="342900" lvl="0" indent="-342900">
              <a:lnSpc>
                <a:spcPct val="107000"/>
              </a:lnSpc>
              <a:spcAft>
                <a:spcPts val="0"/>
              </a:spcAft>
              <a:buFont typeface="Symbol"/>
              <a:buChar char=""/>
            </a:pPr>
            <a:r>
              <a:rPr lang="de-DE" sz="1200" dirty="0" smtClean="0">
                <a:effectLst/>
                <a:latin typeface="Calibri"/>
                <a:ea typeface="Calibri"/>
                <a:cs typeface="Times New Roman"/>
              </a:rPr>
              <a:t>Der Nutzen tritt meist nicht unmittelbar zum Projektende ein, so dass der Projektleiter hierfür selten in Frage kommt.</a:t>
            </a:r>
          </a:p>
          <a:p>
            <a:pPr marL="342900" lvl="0" indent="-342900">
              <a:lnSpc>
                <a:spcPct val="107000"/>
              </a:lnSpc>
              <a:spcAft>
                <a:spcPts val="0"/>
              </a:spcAft>
              <a:buFont typeface="Symbol"/>
              <a:buChar char=""/>
            </a:pPr>
            <a:r>
              <a:rPr lang="de-DE" sz="1200" dirty="0" smtClean="0">
                <a:effectLst/>
                <a:latin typeface="Calibri"/>
                <a:ea typeface="Calibri"/>
                <a:cs typeface="Times New Roman"/>
              </a:rPr>
              <a:t>Eine </a:t>
            </a:r>
            <a:r>
              <a:rPr lang="de-DE" sz="1200" i="1" dirty="0" smtClean="0">
                <a:effectLst/>
                <a:latin typeface="Calibri"/>
                <a:ea typeface="Calibri"/>
                <a:cs typeface="Times New Roman"/>
              </a:rPr>
              <a:t>Stabsstelle</a:t>
            </a:r>
            <a:r>
              <a:rPr lang="de-DE" sz="1200" dirty="0" smtClean="0">
                <a:effectLst/>
                <a:latin typeface="Calibri"/>
                <a:ea typeface="Calibri"/>
                <a:cs typeface="Times New Roman"/>
              </a:rPr>
              <a:t> (wie ein PMO) könnte diese Aufgabe übernehmen, jedoch stellt sich auch hier die Frage nach der Qualifikation der Mitarbeiter</a:t>
            </a:r>
          </a:p>
          <a:p>
            <a:pPr marL="342900" lvl="0" indent="-342900">
              <a:lnSpc>
                <a:spcPct val="107000"/>
              </a:lnSpc>
              <a:spcAft>
                <a:spcPts val="800"/>
              </a:spcAft>
              <a:buFont typeface="Symbol"/>
              <a:buChar char=""/>
            </a:pPr>
            <a:r>
              <a:rPr lang="de-DE" sz="1200" dirty="0" smtClean="0">
                <a:effectLst/>
                <a:latin typeface="Calibri"/>
                <a:ea typeface="Calibri"/>
                <a:cs typeface="Times New Roman"/>
              </a:rPr>
              <a:t>Die Kommunikation am Ende eines Projekts ist </a:t>
            </a:r>
            <a:r>
              <a:rPr lang="de-DE" sz="1200" i="1" dirty="0" smtClean="0">
                <a:effectLst/>
                <a:latin typeface="Calibri"/>
                <a:ea typeface="Calibri"/>
                <a:cs typeface="Times New Roman"/>
              </a:rPr>
              <a:t>einseitig</a:t>
            </a:r>
            <a:r>
              <a:rPr lang="de-DE" sz="1200" dirty="0" smtClean="0">
                <a:effectLst/>
                <a:latin typeface="Calibri"/>
                <a:ea typeface="Calibri"/>
                <a:cs typeface="Times New Roman"/>
              </a:rPr>
              <a:t> auf die erzielten Erfolge ausgerichtet, die Chance erfahrungsbasierter Lernprozesse („aus Fehlern lernen“) werden nicht genutzt</a:t>
            </a:r>
          </a:p>
          <a:p>
            <a:endParaRPr lang="de-DE" dirty="0"/>
          </a:p>
        </p:txBody>
      </p:sp>
      <p:sp>
        <p:nvSpPr>
          <p:cNvPr id="4" name="Foliennummernplatzhalter 3"/>
          <p:cNvSpPr>
            <a:spLocks noGrp="1"/>
          </p:cNvSpPr>
          <p:nvPr>
            <p:ph type="sldNum" sz="quarter" idx="10"/>
          </p:nvPr>
        </p:nvSpPr>
        <p:spPr/>
        <p:txBody>
          <a:bodyPr/>
          <a:lstStyle/>
          <a:p>
            <a:fld id="{5AEDD2B6-0841-E149-B6DC-7B1E133E6B58}" type="slidenum">
              <a:rPr lang="de-DE" smtClean="0"/>
              <a:pPr/>
              <a:t>14</a:t>
            </a:fld>
            <a:endParaRPr lang="de-DE"/>
          </a:p>
        </p:txBody>
      </p:sp>
    </p:spTree>
    <p:extLst>
      <p:ext uri="{BB962C8B-B14F-4D97-AF65-F5344CB8AC3E}">
        <p14:creationId xmlns:p14="http://schemas.microsoft.com/office/powerpoint/2010/main" val="41782949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AEDD2B6-0841-E149-B6DC-7B1E133E6B58}" type="slidenum">
              <a:rPr lang="de-DE" smtClean="0"/>
              <a:pPr/>
              <a:t>15</a:t>
            </a:fld>
            <a:endParaRPr lang="de-DE" dirty="0"/>
          </a:p>
        </p:txBody>
      </p:sp>
    </p:spTree>
    <p:extLst>
      <p:ext uri="{BB962C8B-B14F-4D97-AF65-F5344CB8AC3E}">
        <p14:creationId xmlns:p14="http://schemas.microsoft.com/office/powerpoint/2010/main" val="38427880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5AEDD2B6-0841-E149-B6DC-7B1E133E6B58}" type="slidenum">
              <a:rPr lang="de-DE" smtClean="0"/>
              <a:pPr/>
              <a:t>16</a:t>
            </a:fld>
            <a:endParaRPr lang="de-DE" dirty="0"/>
          </a:p>
        </p:txBody>
      </p:sp>
    </p:spTree>
    <p:extLst>
      <p:ext uri="{BB962C8B-B14F-4D97-AF65-F5344CB8AC3E}">
        <p14:creationId xmlns:p14="http://schemas.microsoft.com/office/powerpoint/2010/main" val="10564542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342900" lvl="0" indent="-342900">
              <a:lnSpc>
                <a:spcPct val="107000"/>
              </a:lnSpc>
              <a:spcAft>
                <a:spcPts val="0"/>
              </a:spcAft>
              <a:buFont typeface="Symbol"/>
              <a:buChar char=""/>
            </a:pPr>
            <a:r>
              <a:rPr lang="de-DE" sz="1200" dirty="0" smtClean="0">
                <a:effectLst/>
                <a:latin typeface="Calibri"/>
                <a:ea typeface="Calibri"/>
                <a:cs typeface="Times New Roman"/>
              </a:rPr>
              <a:t>Das </a:t>
            </a:r>
            <a:r>
              <a:rPr lang="de-DE" sz="1200" i="1" dirty="0" smtClean="0">
                <a:effectLst/>
                <a:latin typeface="Calibri"/>
                <a:ea typeface="Calibri"/>
                <a:cs typeface="Times New Roman"/>
              </a:rPr>
              <a:t>Projektcontrolling</a:t>
            </a:r>
            <a:r>
              <a:rPr lang="de-DE" sz="1200" dirty="0" smtClean="0">
                <a:effectLst/>
                <a:latin typeface="Calibri"/>
                <a:ea typeface="Calibri"/>
                <a:cs typeface="Times New Roman"/>
              </a:rPr>
              <a:t> sollte pragmatisch an den Anforderungen der unterschiedlichen Stakeholder orientiert sein. </a:t>
            </a:r>
          </a:p>
          <a:p>
            <a:pPr marL="342900" lvl="0" indent="-342900">
              <a:lnSpc>
                <a:spcPct val="107000"/>
              </a:lnSpc>
              <a:spcAft>
                <a:spcPts val="0"/>
              </a:spcAft>
              <a:buFont typeface="Symbol"/>
              <a:buChar char=""/>
            </a:pPr>
            <a:r>
              <a:rPr lang="de-DE" sz="1200" dirty="0" smtClean="0">
                <a:effectLst/>
                <a:latin typeface="Calibri"/>
                <a:ea typeface="Calibri"/>
                <a:cs typeface="Times New Roman"/>
              </a:rPr>
              <a:t>Oft werden </a:t>
            </a:r>
            <a:r>
              <a:rPr lang="de-DE" sz="1200" i="1" dirty="0" smtClean="0">
                <a:effectLst/>
                <a:latin typeface="Calibri"/>
                <a:ea typeface="Calibri"/>
                <a:cs typeface="Times New Roman"/>
              </a:rPr>
              <a:t>Zahlenfriedhöfe</a:t>
            </a:r>
            <a:r>
              <a:rPr lang="de-DE" sz="1200" dirty="0" smtClean="0">
                <a:effectLst/>
                <a:latin typeface="Calibri"/>
                <a:ea typeface="Calibri"/>
                <a:cs typeface="Times New Roman"/>
              </a:rPr>
              <a:t> produziert, welche nicht genutzt werden. Manchmal scheitert die Nutzung an der Qualifikation der Empfänger, denn nicht jeder Manager im Unternehmen kann etwas mit Meilensteintrendanalyse oder </a:t>
            </a:r>
            <a:r>
              <a:rPr lang="de-DE" sz="1200" dirty="0" err="1" smtClean="0">
                <a:effectLst/>
                <a:latin typeface="Calibri"/>
                <a:ea typeface="Calibri"/>
                <a:cs typeface="Times New Roman"/>
              </a:rPr>
              <a:t>Earned</a:t>
            </a:r>
            <a:r>
              <a:rPr lang="de-DE" sz="1200" dirty="0" smtClean="0">
                <a:effectLst/>
                <a:latin typeface="Calibri"/>
                <a:ea typeface="Calibri"/>
                <a:cs typeface="Times New Roman"/>
              </a:rPr>
              <a:t> Value Analyse anfangen.</a:t>
            </a:r>
          </a:p>
          <a:p>
            <a:pPr marL="342900" lvl="0" indent="-342900">
              <a:lnSpc>
                <a:spcPct val="107000"/>
              </a:lnSpc>
              <a:spcAft>
                <a:spcPts val="0"/>
              </a:spcAft>
              <a:buFont typeface="Symbol"/>
              <a:buChar char=""/>
            </a:pPr>
            <a:r>
              <a:rPr lang="de-DE" sz="1200" dirty="0" smtClean="0">
                <a:effectLst/>
                <a:latin typeface="Calibri"/>
                <a:ea typeface="Calibri"/>
                <a:cs typeface="Times New Roman"/>
              </a:rPr>
              <a:t>Daher hat das PMO einen höheren Nutzen, wenn pragmatische Tools (etwas auf Excel-Basis) implementiert werden. Das Wissen über die anwendbaren Standards, Methoden und Tools kann auch den Projekten bereitgestellt werden (ggf. mit Training der Anwender).</a:t>
            </a:r>
          </a:p>
          <a:p>
            <a:pPr marL="342900" lvl="0" indent="-342900">
              <a:lnSpc>
                <a:spcPct val="107000"/>
              </a:lnSpc>
              <a:spcAft>
                <a:spcPts val="0"/>
              </a:spcAft>
              <a:buFont typeface="Symbol"/>
              <a:buChar char=""/>
            </a:pPr>
            <a:r>
              <a:rPr lang="de-DE" sz="1200" dirty="0" smtClean="0">
                <a:effectLst/>
                <a:latin typeface="Calibri"/>
                <a:ea typeface="Calibri"/>
                <a:cs typeface="Times New Roman"/>
              </a:rPr>
              <a:t>Nebenaspekt: ein PMO kann neben projektsteuerungsrelevanten Aufgaben auch ein Augenmerk auf die rechtlichen Aspekte des Projektgeschäfts (z. B. Haftungsfragen) legen.</a:t>
            </a:r>
          </a:p>
          <a:p>
            <a:pPr marL="342900" lvl="0" indent="-342900">
              <a:lnSpc>
                <a:spcPct val="107000"/>
              </a:lnSpc>
              <a:spcAft>
                <a:spcPts val="800"/>
              </a:spcAft>
              <a:buFont typeface="Symbol"/>
              <a:buChar char=""/>
            </a:pPr>
            <a:r>
              <a:rPr lang="de-DE" sz="1200" dirty="0" smtClean="0">
                <a:effectLst/>
                <a:latin typeface="Calibri"/>
                <a:ea typeface="Calibri"/>
                <a:cs typeface="Times New Roman"/>
              </a:rPr>
              <a:t>Eine Installation eines PMO kann selbst als </a:t>
            </a:r>
            <a:r>
              <a:rPr lang="de-DE" sz="1200" i="1" dirty="0" smtClean="0">
                <a:effectLst/>
                <a:latin typeface="Calibri"/>
                <a:ea typeface="Calibri"/>
                <a:cs typeface="Times New Roman"/>
              </a:rPr>
              <a:t>Statement für Projektgeschäft</a:t>
            </a:r>
            <a:r>
              <a:rPr lang="de-DE" sz="1200" dirty="0" smtClean="0">
                <a:effectLst/>
                <a:latin typeface="Calibri"/>
                <a:ea typeface="Calibri"/>
                <a:cs typeface="Times New Roman"/>
              </a:rPr>
              <a:t> im Unternehmen verstanden werden und daher als positiver Impuls dienen.</a:t>
            </a:r>
          </a:p>
          <a:p>
            <a:endParaRPr lang="de-DE" dirty="0" smtClean="0"/>
          </a:p>
        </p:txBody>
      </p:sp>
      <p:sp>
        <p:nvSpPr>
          <p:cNvPr id="4" name="Foliennummernplatzhalter 3"/>
          <p:cNvSpPr>
            <a:spLocks noGrp="1"/>
          </p:cNvSpPr>
          <p:nvPr>
            <p:ph type="sldNum" sz="quarter" idx="10"/>
          </p:nvPr>
        </p:nvSpPr>
        <p:spPr/>
        <p:txBody>
          <a:bodyPr/>
          <a:lstStyle/>
          <a:p>
            <a:fld id="{5AEDD2B6-0841-E149-B6DC-7B1E133E6B58}" type="slidenum">
              <a:rPr lang="de-DE" smtClean="0"/>
              <a:pPr/>
              <a:t>17</a:t>
            </a:fld>
            <a:endParaRPr lang="de-DE" dirty="0"/>
          </a:p>
        </p:txBody>
      </p:sp>
    </p:spTree>
    <p:extLst>
      <p:ext uri="{BB962C8B-B14F-4D97-AF65-F5344CB8AC3E}">
        <p14:creationId xmlns:p14="http://schemas.microsoft.com/office/powerpoint/2010/main" val="24318175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AEDD2B6-0841-E149-B6DC-7B1E133E6B58}" type="slidenum">
              <a:rPr lang="de-DE" smtClean="0"/>
              <a:pPr/>
              <a:t>18</a:t>
            </a:fld>
            <a:endParaRPr lang="de-DE" dirty="0"/>
          </a:p>
        </p:txBody>
      </p:sp>
    </p:spTree>
    <p:extLst>
      <p:ext uri="{BB962C8B-B14F-4D97-AF65-F5344CB8AC3E}">
        <p14:creationId xmlns:p14="http://schemas.microsoft.com/office/powerpoint/2010/main" val="18084841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342900" lvl="0" indent="-342900">
              <a:lnSpc>
                <a:spcPct val="107000"/>
              </a:lnSpc>
              <a:spcAft>
                <a:spcPts val="0"/>
              </a:spcAft>
              <a:buFont typeface="Symbol"/>
              <a:buChar char=""/>
            </a:pPr>
            <a:r>
              <a:rPr lang="de-DE" sz="1200" dirty="0" smtClean="0">
                <a:effectLst/>
                <a:latin typeface="Calibri"/>
                <a:ea typeface="Calibri"/>
                <a:cs typeface="Times New Roman"/>
              </a:rPr>
              <a:t>Gute PMOs haben breite Akzeptanz im Unternehmen und sind in ständigem Gespräch mit allen Beteiligten.</a:t>
            </a:r>
          </a:p>
          <a:p>
            <a:pPr marL="342900" lvl="0" indent="-342900">
              <a:lnSpc>
                <a:spcPct val="107000"/>
              </a:lnSpc>
              <a:spcAft>
                <a:spcPts val="0"/>
              </a:spcAft>
              <a:buFont typeface="Symbol"/>
              <a:buChar char=""/>
            </a:pPr>
            <a:r>
              <a:rPr lang="de-DE" sz="1200" dirty="0" smtClean="0">
                <a:effectLst/>
                <a:latin typeface="Calibri"/>
                <a:ea typeface="Calibri"/>
                <a:cs typeface="Times New Roman"/>
              </a:rPr>
              <a:t>Ein gutes Verständnis über PMO Prozesse (</a:t>
            </a:r>
            <a:r>
              <a:rPr lang="de-DE" sz="1200" dirty="0" err="1" smtClean="0">
                <a:effectLst/>
                <a:latin typeface="Calibri"/>
                <a:ea typeface="Calibri"/>
                <a:cs typeface="Times New Roman"/>
              </a:rPr>
              <a:t>bsp.</a:t>
            </a:r>
            <a:r>
              <a:rPr lang="de-DE" sz="1200" dirty="0" smtClean="0">
                <a:effectLst/>
                <a:latin typeface="Calibri"/>
                <a:ea typeface="Calibri"/>
                <a:cs typeface="Times New Roman"/>
              </a:rPr>
              <a:t> Projektantrag, </a:t>
            </a:r>
            <a:r>
              <a:rPr lang="de-DE" sz="1200" dirty="0" err="1" smtClean="0">
                <a:effectLst/>
                <a:latin typeface="Calibri"/>
                <a:ea typeface="Calibri"/>
                <a:cs typeface="Times New Roman"/>
              </a:rPr>
              <a:t>Projektpriorisierung</a:t>
            </a:r>
            <a:r>
              <a:rPr lang="de-DE" sz="1200" dirty="0" smtClean="0">
                <a:effectLst/>
                <a:latin typeface="Calibri"/>
                <a:ea typeface="Calibri"/>
                <a:cs typeface="Times New Roman"/>
              </a:rPr>
              <a:t>, </a:t>
            </a:r>
            <a:r>
              <a:rPr lang="de-DE" sz="1200" dirty="0" err="1" smtClean="0">
                <a:effectLst/>
                <a:latin typeface="Calibri"/>
                <a:ea typeface="Calibri"/>
                <a:cs typeface="Times New Roman"/>
              </a:rPr>
              <a:t>Projektreporting</a:t>
            </a:r>
            <a:r>
              <a:rPr lang="de-DE" sz="1200" dirty="0" smtClean="0">
                <a:effectLst/>
                <a:latin typeface="Calibri"/>
                <a:ea typeface="Calibri"/>
                <a:cs typeface="Times New Roman"/>
              </a:rPr>
              <a:t>) bei den Betroffenen ist notwendig. Dies erfordert eine Form der Mitarbeiterschulung (oder ähnliches).</a:t>
            </a:r>
          </a:p>
          <a:p>
            <a:pPr marL="342900" lvl="0" indent="-342900">
              <a:lnSpc>
                <a:spcPct val="107000"/>
              </a:lnSpc>
              <a:spcAft>
                <a:spcPts val="0"/>
              </a:spcAft>
              <a:buFont typeface="Symbol"/>
              <a:buChar char=""/>
            </a:pPr>
            <a:r>
              <a:rPr lang="de-DE" sz="1200" dirty="0" smtClean="0">
                <a:effectLst/>
                <a:latin typeface="Calibri"/>
                <a:ea typeface="Calibri"/>
                <a:cs typeface="Times New Roman"/>
              </a:rPr>
              <a:t>Gut funktionierende PMO konzentrieren sich auf </a:t>
            </a:r>
            <a:r>
              <a:rPr lang="de-DE" sz="1200" i="1" dirty="0" smtClean="0">
                <a:effectLst/>
                <a:latin typeface="Calibri"/>
                <a:ea typeface="Calibri"/>
                <a:cs typeface="Times New Roman"/>
              </a:rPr>
              <a:t>Einzelaufgaben</a:t>
            </a:r>
            <a:r>
              <a:rPr lang="de-DE" sz="1200" dirty="0" smtClean="0">
                <a:effectLst/>
                <a:latin typeface="Calibri"/>
                <a:ea typeface="Calibri"/>
                <a:cs typeface="Times New Roman"/>
              </a:rPr>
              <a:t>.</a:t>
            </a:r>
          </a:p>
          <a:p>
            <a:pPr marL="342900" lvl="0" indent="-342900">
              <a:lnSpc>
                <a:spcPct val="107000"/>
              </a:lnSpc>
              <a:spcAft>
                <a:spcPts val="0"/>
              </a:spcAft>
              <a:buFont typeface="Symbol"/>
              <a:buChar char=""/>
            </a:pPr>
            <a:r>
              <a:rPr lang="de-DE" sz="1200" dirty="0" smtClean="0">
                <a:effectLst/>
                <a:latin typeface="Calibri"/>
                <a:ea typeface="Calibri"/>
                <a:cs typeface="Times New Roman"/>
              </a:rPr>
              <a:t>Gute PMOs stellen </a:t>
            </a:r>
            <a:r>
              <a:rPr lang="de-DE" sz="1200" i="1" dirty="0" smtClean="0">
                <a:effectLst/>
                <a:latin typeface="Calibri"/>
                <a:ea typeface="Calibri"/>
                <a:cs typeface="Times New Roman"/>
              </a:rPr>
              <a:t>Konsens</a:t>
            </a:r>
            <a:r>
              <a:rPr lang="de-DE" sz="1200" dirty="0" smtClean="0">
                <a:effectLst/>
                <a:latin typeface="Calibri"/>
                <a:ea typeface="Calibri"/>
                <a:cs typeface="Times New Roman"/>
              </a:rPr>
              <a:t> zur Vorgehensweise mit </a:t>
            </a:r>
            <a:r>
              <a:rPr lang="de-DE" sz="1200" i="1" dirty="0" smtClean="0">
                <a:effectLst/>
                <a:latin typeface="Calibri"/>
                <a:ea typeface="Calibri"/>
                <a:cs typeface="Times New Roman"/>
              </a:rPr>
              <a:t>allen Betroffenen</a:t>
            </a:r>
            <a:r>
              <a:rPr lang="de-DE" sz="1200" dirty="0" smtClean="0">
                <a:effectLst/>
                <a:latin typeface="Calibri"/>
                <a:ea typeface="Calibri"/>
                <a:cs typeface="Times New Roman"/>
              </a:rPr>
              <a:t> her.</a:t>
            </a:r>
          </a:p>
          <a:p>
            <a:pPr marL="342900" lvl="0" indent="-342900">
              <a:lnSpc>
                <a:spcPct val="107000"/>
              </a:lnSpc>
              <a:spcAft>
                <a:spcPts val="0"/>
              </a:spcAft>
              <a:buFont typeface="Symbol"/>
              <a:buChar char=""/>
            </a:pPr>
            <a:r>
              <a:rPr lang="de-DE" sz="1200" dirty="0" smtClean="0">
                <a:effectLst/>
                <a:latin typeface="Calibri"/>
                <a:ea typeface="Calibri"/>
                <a:cs typeface="Times New Roman"/>
              </a:rPr>
              <a:t>Gute PMOs haben eine klare Ausrichtung: Kontrolle </a:t>
            </a:r>
            <a:r>
              <a:rPr lang="de-DE" sz="1200" i="1" dirty="0" err="1" smtClean="0">
                <a:effectLst/>
                <a:latin typeface="Calibri"/>
                <a:ea typeface="Calibri"/>
                <a:cs typeface="Times New Roman"/>
              </a:rPr>
              <a:t>x</a:t>
            </a:r>
            <a:r>
              <a:rPr lang="de-DE" sz="1200" b="1" i="1" dirty="0" err="1" smtClean="0">
                <a:effectLst/>
                <a:latin typeface="Calibri"/>
                <a:ea typeface="Calibri"/>
                <a:cs typeface="Times New Roman"/>
              </a:rPr>
              <a:t>ODER</a:t>
            </a:r>
            <a:r>
              <a:rPr lang="de-DE" sz="1200" i="1" dirty="0" smtClean="0">
                <a:effectLst/>
                <a:latin typeface="Calibri"/>
                <a:ea typeface="Calibri"/>
                <a:cs typeface="Times New Roman"/>
              </a:rPr>
              <a:t> </a:t>
            </a:r>
            <a:r>
              <a:rPr lang="de-DE" sz="1200" dirty="0" smtClean="0">
                <a:effectLst/>
                <a:latin typeface="Calibri"/>
                <a:ea typeface="Calibri"/>
                <a:cs typeface="Times New Roman"/>
              </a:rPr>
              <a:t>Unterstützung</a:t>
            </a:r>
          </a:p>
          <a:p>
            <a:pPr marL="342900" lvl="0" indent="-342900">
              <a:lnSpc>
                <a:spcPct val="107000"/>
              </a:lnSpc>
              <a:spcAft>
                <a:spcPts val="0"/>
              </a:spcAft>
              <a:buFont typeface="Symbol"/>
              <a:buChar char=""/>
            </a:pPr>
            <a:r>
              <a:rPr lang="de-DE" sz="1200" dirty="0" smtClean="0">
                <a:effectLst/>
                <a:latin typeface="Calibri"/>
                <a:ea typeface="Calibri"/>
                <a:cs typeface="Times New Roman"/>
              </a:rPr>
              <a:t>Grundsätzlich sollte der PMO Erfolg messbar gemacht werden, daher sollten im Vorfeld messbare Ziele definiert werden.</a:t>
            </a:r>
          </a:p>
          <a:p>
            <a:pPr marL="342900" lvl="0" indent="-342900">
              <a:lnSpc>
                <a:spcPct val="107000"/>
              </a:lnSpc>
              <a:spcAft>
                <a:spcPts val="0"/>
              </a:spcAft>
              <a:buFont typeface="Symbol"/>
              <a:buChar char=""/>
            </a:pPr>
            <a:r>
              <a:rPr lang="de-DE" sz="1200" dirty="0" smtClean="0">
                <a:effectLst/>
                <a:latin typeface="Calibri"/>
                <a:ea typeface="Calibri"/>
                <a:cs typeface="Times New Roman"/>
              </a:rPr>
              <a:t>Die Einführung eines PMO ist auch als Projekt umzusetzen.</a:t>
            </a:r>
          </a:p>
          <a:p>
            <a:pPr marL="342900" lvl="0" indent="-342900">
              <a:lnSpc>
                <a:spcPct val="107000"/>
              </a:lnSpc>
              <a:spcAft>
                <a:spcPts val="800"/>
              </a:spcAft>
              <a:buFont typeface="Symbol"/>
              <a:buChar char=""/>
            </a:pPr>
            <a:r>
              <a:rPr lang="de-DE" sz="1200" i="1" dirty="0" smtClean="0">
                <a:effectLst/>
                <a:latin typeface="Calibri"/>
                <a:ea typeface="Calibri"/>
                <a:cs typeface="Times New Roman"/>
              </a:rPr>
              <a:t>Job Rotation</a:t>
            </a:r>
            <a:r>
              <a:rPr lang="de-DE" sz="1200" dirty="0" smtClean="0">
                <a:effectLst/>
                <a:latin typeface="Calibri"/>
                <a:ea typeface="Calibri"/>
                <a:cs typeface="Times New Roman"/>
              </a:rPr>
              <a:t> zwischen der </a:t>
            </a:r>
            <a:r>
              <a:rPr lang="de-DE" sz="1200" i="1" dirty="0" smtClean="0">
                <a:effectLst/>
                <a:latin typeface="Calibri"/>
                <a:ea typeface="Calibri"/>
                <a:cs typeface="Times New Roman"/>
              </a:rPr>
              <a:t>Projektleiter-Rolle</a:t>
            </a:r>
            <a:r>
              <a:rPr lang="de-DE" sz="1200" dirty="0" smtClean="0">
                <a:effectLst/>
                <a:latin typeface="Calibri"/>
                <a:ea typeface="Calibri"/>
                <a:cs typeface="Times New Roman"/>
              </a:rPr>
              <a:t> und der PMO-Mitarbeiterrolle ist künftig denkbar, hängt aber auch von der PMO-Konfiguration ab (z. B. Programm-Management)</a:t>
            </a:r>
          </a:p>
          <a:p>
            <a:endParaRPr lang="de-DE"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de-DE" sz="1200" b="1" kern="1200" dirty="0" smtClean="0">
                <a:solidFill>
                  <a:schemeClr val="tx1"/>
                </a:solidFill>
                <a:effectLst/>
                <a:latin typeface="Arial" charset="0"/>
                <a:ea typeface="ＭＳ Ｐゴシック" charset="0"/>
                <a:cs typeface="+mn-cs"/>
              </a:rPr>
              <a:t>Ein gutes PMO zieht gute Leute an!</a:t>
            </a:r>
            <a:endParaRPr lang="de-DE" sz="1200" kern="1200" dirty="0" smtClean="0">
              <a:solidFill>
                <a:schemeClr val="tx1"/>
              </a:solidFill>
              <a:effectLst/>
              <a:latin typeface="Arial" charset="0"/>
              <a:ea typeface="ＭＳ Ｐゴシック" charset="0"/>
              <a:cs typeface="+mn-cs"/>
            </a:endParaRPr>
          </a:p>
          <a:p>
            <a:endParaRPr lang="de-DE" dirty="0"/>
          </a:p>
        </p:txBody>
      </p:sp>
      <p:sp>
        <p:nvSpPr>
          <p:cNvPr id="4" name="Foliennummernplatzhalter 3"/>
          <p:cNvSpPr>
            <a:spLocks noGrp="1"/>
          </p:cNvSpPr>
          <p:nvPr>
            <p:ph type="sldNum" sz="quarter" idx="10"/>
          </p:nvPr>
        </p:nvSpPr>
        <p:spPr/>
        <p:txBody>
          <a:bodyPr/>
          <a:lstStyle/>
          <a:p>
            <a:fld id="{5AEDD2B6-0841-E149-B6DC-7B1E133E6B58}" type="slidenum">
              <a:rPr lang="de-DE" smtClean="0"/>
              <a:pPr/>
              <a:t>19</a:t>
            </a:fld>
            <a:endParaRPr lang="de-DE" dirty="0"/>
          </a:p>
        </p:txBody>
      </p:sp>
    </p:spTree>
    <p:extLst>
      <p:ext uri="{BB962C8B-B14F-4D97-AF65-F5344CB8AC3E}">
        <p14:creationId xmlns:p14="http://schemas.microsoft.com/office/powerpoint/2010/main" val="13932267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AEDD2B6-0841-E149-B6DC-7B1E133E6B58}" type="slidenum">
              <a:rPr lang="de-DE" smtClean="0"/>
              <a:pPr/>
              <a:t>2</a:t>
            </a:fld>
            <a:endParaRPr lang="de-DE" dirty="0"/>
          </a:p>
        </p:txBody>
      </p:sp>
    </p:spTree>
    <p:extLst>
      <p:ext uri="{BB962C8B-B14F-4D97-AF65-F5344CB8AC3E}">
        <p14:creationId xmlns:p14="http://schemas.microsoft.com/office/powerpoint/2010/main" val="28478183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AEDD2B6-0841-E149-B6DC-7B1E133E6B58}" type="slidenum">
              <a:rPr lang="de-DE" smtClean="0"/>
              <a:pPr/>
              <a:t>20</a:t>
            </a:fld>
            <a:endParaRPr lang="de-DE" dirty="0"/>
          </a:p>
        </p:txBody>
      </p:sp>
    </p:spTree>
    <p:extLst>
      <p:ext uri="{BB962C8B-B14F-4D97-AF65-F5344CB8AC3E}">
        <p14:creationId xmlns:p14="http://schemas.microsoft.com/office/powerpoint/2010/main" val="6348836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AEDD2B6-0841-E149-B6DC-7B1E133E6B58}" type="slidenum">
              <a:rPr lang="de-DE" smtClean="0"/>
              <a:pPr/>
              <a:t>21</a:t>
            </a:fld>
            <a:endParaRPr lang="de-DE" dirty="0"/>
          </a:p>
        </p:txBody>
      </p:sp>
    </p:spTree>
    <p:extLst>
      <p:ext uri="{BB962C8B-B14F-4D97-AF65-F5344CB8AC3E}">
        <p14:creationId xmlns:p14="http://schemas.microsoft.com/office/powerpoint/2010/main" val="28422057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AEDD2B6-0841-E149-B6DC-7B1E133E6B58}" type="slidenum">
              <a:rPr lang="de-DE" smtClean="0"/>
              <a:pPr/>
              <a:t>22</a:t>
            </a:fld>
            <a:endParaRPr lang="de-DE" dirty="0"/>
          </a:p>
        </p:txBody>
      </p:sp>
    </p:spTree>
    <p:extLst>
      <p:ext uri="{BB962C8B-B14F-4D97-AF65-F5344CB8AC3E}">
        <p14:creationId xmlns:p14="http://schemas.microsoft.com/office/powerpoint/2010/main" val="6541304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AEDD2B6-0841-E149-B6DC-7B1E133E6B58}" type="slidenum">
              <a:rPr lang="de-DE" smtClean="0"/>
              <a:pPr/>
              <a:t>23</a:t>
            </a:fld>
            <a:endParaRPr lang="de-DE" dirty="0"/>
          </a:p>
        </p:txBody>
      </p:sp>
    </p:spTree>
    <p:extLst>
      <p:ext uri="{BB962C8B-B14F-4D97-AF65-F5344CB8AC3E}">
        <p14:creationId xmlns:p14="http://schemas.microsoft.com/office/powerpoint/2010/main" val="9855819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AEDD2B6-0841-E149-B6DC-7B1E133E6B58}" type="slidenum">
              <a:rPr lang="de-DE" smtClean="0"/>
              <a:pPr/>
              <a:t>3</a:t>
            </a:fld>
            <a:endParaRPr lang="de-DE" dirty="0"/>
          </a:p>
        </p:txBody>
      </p:sp>
    </p:spTree>
    <p:extLst>
      <p:ext uri="{BB962C8B-B14F-4D97-AF65-F5344CB8AC3E}">
        <p14:creationId xmlns:p14="http://schemas.microsoft.com/office/powerpoint/2010/main" val="42308030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AEDD2B6-0841-E149-B6DC-7B1E133E6B58}" type="slidenum">
              <a:rPr lang="de-DE" smtClean="0"/>
              <a:pPr/>
              <a:t>4</a:t>
            </a:fld>
            <a:endParaRPr lang="de-DE" dirty="0"/>
          </a:p>
        </p:txBody>
      </p:sp>
    </p:spTree>
    <p:extLst>
      <p:ext uri="{BB962C8B-B14F-4D97-AF65-F5344CB8AC3E}">
        <p14:creationId xmlns:p14="http://schemas.microsoft.com/office/powerpoint/2010/main" val="1775649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AEDD2B6-0841-E149-B6DC-7B1E133E6B58}" type="slidenum">
              <a:rPr lang="de-DE" smtClean="0"/>
              <a:pPr/>
              <a:t>5</a:t>
            </a:fld>
            <a:endParaRPr lang="de-DE" dirty="0"/>
          </a:p>
        </p:txBody>
      </p:sp>
    </p:spTree>
    <p:extLst>
      <p:ext uri="{BB962C8B-B14F-4D97-AF65-F5344CB8AC3E}">
        <p14:creationId xmlns:p14="http://schemas.microsoft.com/office/powerpoint/2010/main" val="12514114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AEDD2B6-0841-E149-B6DC-7B1E133E6B58}" type="slidenum">
              <a:rPr lang="de-DE" smtClean="0"/>
              <a:pPr/>
              <a:t>6</a:t>
            </a:fld>
            <a:endParaRPr lang="de-DE" dirty="0"/>
          </a:p>
        </p:txBody>
      </p:sp>
    </p:spTree>
    <p:extLst>
      <p:ext uri="{BB962C8B-B14F-4D97-AF65-F5344CB8AC3E}">
        <p14:creationId xmlns:p14="http://schemas.microsoft.com/office/powerpoint/2010/main" val="1153603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AEDD2B6-0841-E149-B6DC-7B1E133E6B58}" type="slidenum">
              <a:rPr lang="de-DE" smtClean="0"/>
              <a:pPr/>
              <a:t>7</a:t>
            </a:fld>
            <a:endParaRPr lang="de-DE" dirty="0"/>
          </a:p>
        </p:txBody>
      </p:sp>
    </p:spTree>
    <p:extLst>
      <p:ext uri="{BB962C8B-B14F-4D97-AF65-F5344CB8AC3E}">
        <p14:creationId xmlns:p14="http://schemas.microsoft.com/office/powerpoint/2010/main" val="20464932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AEDD2B6-0841-E149-B6DC-7B1E133E6B58}" type="slidenum">
              <a:rPr lang="de-DE" smtClean="0"/>
              <a:pPr/>
              <a:t>8</a:t>
            </a:fld>
            <a:endParaRPr lang="de-DE" dirty="0"/>
          </a:p>
        </p:txBody>
      </p:sp>
    </p:spTree>
    <p:extLst>
      <p:ext uri="{BB962C8B-B14F-4D97-AF65-F5344CB8AC3E}">
        <p14:creationId xmlns:p14="http://schemas.microsoft.com/office/powerpoint/2010/main" val="2626355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AEDD2B6-0841-E149-B6DC-7B1E133E6B58}" type="slidenum">
              <a:rPr lang="de-DE" smtClean="0"/>
              <a:pPr/>
              <a:t>9</a:t>
            </a:fld>
            <a:endParaRPr lang="de-DE" dirty="0"/>
          </a:p>
        </p:txBody>
      </p:sp>
    </p:spTree>
    <p:extLst>
      <p:ext uri="{BB962C8B-B14F-4D97-AF65-F5344CB8AC3E}">
        <p14:creationId xmlns:p14="http://schemas.microsoft.com/office/powerpoint/2010/main" val="20612691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539750" y="2286000"/>
            <a:ext cx="8135938" cy="1143000"/>
          </a:xfrm>
        </p:spPr>
        <p:txBody>
          <a:bodyPr/>
          <a:lstStyle>
            <a:lvl1pPr algn="ctr">
              <a:defRPr sz="3200"/>
            </a:lvl1pPr>
          </a:lstStyle>
          <a:p>
            <a:pPr lvl="0"/>
            <a:r>
              <a:rPr lang="de-DE" noProof="0" smtClean="0"/>
              <a:t>Titelmasterformat durch Klicken bearbeiten</a:t>
            </a:r>
            <a:endParaRPr lang="de-DE" noProof="0" dirty="0" smtClean="0"/>
          </a:p>
        </p:txBody>
      </p:sp>
      <p:sp>
        <p:nvSpPr>
          <p:cNvPr id="5123" name="Rectangle 3"/>
          <p:cNvSpPr>
            <a:spLocks noGrp="1" noChangeArrowheads="1"/>
          </p:cNvSpPr>
          <p:nvPr>
            <p:ph type="subTitle" idx="1"/>
          </p:nvPr>
        </p:nvSpPr>
        <p:spPr>
          <a:xfrm>
            <a:off x="1331913" y="3860800"/>
            <a:ext cx="6400800" cy="1752600"/>
          </a:xfrm>
        </p:spPr>
        <p:txBody>
          <a:bodyPr/>
          <a:lstStyle>
            <a:lvl1pPr marL="0" indent="0" algn="ctr">
              <a:buFont typeface="Arial" charset="0"/>
              <a:buNone/>
              <a:defRPr/>
            </a:lvl1pPr>
          </a:lstStyle>
          <a:p>
            <a:pPr lvl="0"/>
            <a:r>
              <a:rPr lang="de-DE" noProof="0" smtClean="0"/>
              <a:t>Formatvorlage des Untertitelmasters durch Klicken bearbeiten</a:t>
            </a:r>
            <a:endParaRPr lang="de-DE" noProof="0" dirty="0" smtClean="0"/>
          </a:p>
        </p:txBody>
      </p:sp>
      <p:sp>
        <p:nvSpPr>
          <p:cNvPr id="5127" name="Rectangle 7"/>
          <p:cNvSpPr>
            <a:spLocks noGrp="1" noChangeArrowheads="1"/>
          </p:cNvSpPr>
          <p:nvPr>
            <p:ph type="sldNum" sz="quarter" idx="4"/>
          </p:nvPr>
        </p:nvSpPr>
        <p:spPr/>
        <p:txBody>
          <a:bodyPr/>
          <a:lstStyle>
            <a:lvl1pPr>
              <a:defRPr/>
            </a:lvl1pPr>
          </a:lstStyle>
          <a:p>
            <a:fld id="{CC3FCC64-6A69-A843-87C6-C6C37F73247D}" type="slidenum">
              <a:rPr lang="de-DE"/>
              <a:pPr/>
              <a:t>‹Nr.›</a:t>
            </a:fld>
            <a:r>
              <a:rPr lang="de-DE" b="0" dirty="0"/>
              <a:t> | </a:t>
            </a:r>
            <a:r>
              <a:rPr lang="de-DE" b="0" dirty="0" smtClean="0"/>
              <a:t>Autor</a:t>
            </a:r>
            <a:endParaRPr lang="de-DE" dirty="0"/>
          </a:p>
        </p:txBody>
      </p:sp>
      <p:sp>
        <p:nvSpPr>
          <p:cNvPr id="5128" name="Rectangle 8"/>
          <p:cNvSpPr>
            <a:spLocks noGrp="1" noChangeArrowheads="1"/>
          </p:cNvSpPr>
          <p:nvPr>
            <p:ph type="ftr" sz="quarter" idx="3"/>
          </p:nvPr>
        </p:nvSpPr>
        <p:spPr>
          <a:xfrm>
            <a:off x="323850" y="6477000"/>
            <a:ext cx="3887788" cy="228600"/>
          </a:xfrm>
        </p:spPr>
        <p:txBody>
          <a:bodyPr/>
          <a:lstStyle>
            <a:lvl1pPr>
              <a:defRPr/>
            </a:lvl1pPr>
          </a:lstStyle>
          <a:p>
            <a:r>
              <a:rPr lang="de-DE" dirty="0" smtClean="0"/>
              <a:t>© Gesellschaft für Informatik e.V. (GI) 2014</a:t>
            </a:r>
            <a:endParaRPr lang="de-DE" dirty="0"/>
          </a:p>
        </p:txBody>
      </p:sp>
      <p:pic>
        <p:nvPicPr>
          <p:cNvPr id="8" name="Bild 7" descr="GI-Logo 2012 deutsch.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740537" y="188914"/>
            <a:ext cx="3152638" cy="129587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Foliennummernplatzhalter 3"/>
          <p:cNvSpPr>
            <a:spLocks noGrp="1"/>
          </p:cNvSpPr>
          <p:nvPr>
            <p:ph type="sldNum" sz="quarter" idx="10"/>
          </p:nvPr>
        </p:nvSpPr>
        <p:spPr/>
        <p:txBody>
          <a:bodyPr/>
          <a:lstStyle>
            <a:lvl1pPr>
              <a:defRPr/>
            </a:lvl1pPr>
          </a:lstStyle>
          <a:p>
            <a:fld id="{A2F9E6EB-6621-4C44-9657-B8B09877AD08}" type="slidenum">
              <a:rPr lang="de-DE"/>
              <a:pPr/>
              <a:t>‹Nr.›</a:t>
            </a:fld>
            <a:r>
              <a:rPr lang="de-DE" b="0" dirty="0"/>
              <a:t> | </a:t>
            </a:r>
            <a:r>
              <a:rPr lang="de-DE" b="0" dirty="0" smtClean="0"/>
              <a:t>Autor</a:t>
            </a:r>
            <a:endParaRPr lang="de-DE" dirty="0"/>
          </a:p>
        </p:txBody>
      </p:sp>
      <p:sp>
        <p:nvSpPr>
          <p:cNvPr id="5" name="Fußzeilenplatzhalter 4"/>
          <p:cNvSpPr>
            <a:spLocks noGrp="1"/>
          </p:cNvSpPr>
          <p:nvPr>
            <p:ph type="ftr" sz="quarter" idx="11"/>
          </p:nvPr>
        </p:nvSpPr>
        <p:spPr/>
        <p:txBody>
          <a:bodyPr/>
          <a:lstStyle>
            <a:lvl1pPr>
              <a:defRPr/>
            </a:lvl1pPr>
          </a:lstStyle>
          <a:p>
            <a:r>
              <a:rPr lang="de-DE" dirty="0" smtClean="0"/>
              <a:t>© Gesellschaft für Informatik e.V. (GI) 2014</a:t>
            </a:r>
            <a:endParaRPr lang="de-DE" dirty="0"/>
          </a:p>
        </p:txBody>
      </p:sp>
    </p:spTree>
    <p:extLst>
      <p:ext uri="{BB962C8B-B14F-4D97-AF65-F5344CB8AC3E}">
        <p14:creationId xmlns:p14="http://schemas.microsoft.com/office/powerpoint/2010/main" val="19526131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588125" y="1196975"/>
            <a:ext cx="2087563" cy="5184775"/>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323850" y="1196975"/>
            <a:ext cx="6111875" cy="5184775"/>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Foliennummernplatzhalter 3"/>
          <p:cNvSpPr>
            <a:spLocks noGrp="1"/>
          </p:cNvSpPr>
          <p:nvPr>
            <p:ph type="sldNum" sz="quarter" idx="10"/>
          </p:nvPr>
        </p:nvSpPr>
        <p:spPr/>
        <p:txBody>
          <a:bodyPr/>
          <a:lstStyle>
            <a:lvl1pPr>
              <a:defRPr/>
            </a:lvl1pPr>
          </a:lstStyle>
          <a:p>
            <a:fld id="{D8CA8074-C005-3D4A-9D42-D96D4477E45D}" type="slidenum">
              <a:rPr lang="de-DE"/>
              <a:pPr/>
              <a:t>‹Nr.›</a:t>
            </a:fld>
            <a:r>
              <a:rPr lang="de-DE" b="0" dirty="0"/>
              <a:t> | </a:t>
            </a:r>
            <a:r>
              <a:rPr lang="de-DE" b="0" dirty="0" smtClean="0"/>
              <a:t>Autor</a:t>
            </a:r>
            <a:endParaRPr lang="de-DE" dirty="0"/>
          </a:p>
        </p:txBody>
      </p:sp>
      <p:sp>
        <p:nvSpPr>
          <p:cNvPr id="5" name="Fußzeilenplatzhalter 4"/>
          <p:cNvSpPr>
            <a:spLocks noGrp="1"/>
          </p:cNvSpPr>
          <p:nvPr>
            <p:ph type="ftr" sz="quarter" idx="11"/>
          </p:nvPr>
        </p:nvSpPr>
        <p:spPr/>
        <p:txBody>
          <a:bodyPr/>
          <a:lstStyle>
            <a:lvl1pPr>
              <a:defRPr/>
            </a:lvl1pPr>
          </a:lstStyle>
          <a:p>
            <a:r>
              <a:rPr lang="de-DE" dirty="0" smtClean="0"/>
              <a:t>© Gesellschaft für Informatik e.V. (GI) 2014</a:t>
            </a:r>
            <a:endParaRPr lang="de-DE" dirty="0"/>
          </a:p>
        </p:txBody>
      </p:sp>
    </p:spTree>
    <p:extLst>
      <p:ext uri="{BB962C8B-B14F-4D97-AF65-F5344CB8AC3E}">
        <p14:creationId xmlns:p14="http://schemas.microsoft.com/office/powerpoint/2010/main" val="3885629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Titelmasterformat durch Klicken bearbeiten</a:t>
            </a:r>
            <a:endParaRPr lang="de-DE" dirty="0"/>
          </a:p>
        </p:txBody>
      </p:sp>
      <p:sp>
        <p:nvSpPr>
          <p:cNvPr id="3" name="Inhaltsplatzhalter 2"/>
          <p:cNvSpPr>
            <a:spLocks noGrp="1"/>
          </p:cNvSpPr>
          <p:nvPr>
            <p:ph idx="1"/>
          </p:nvPr>
        </p:nvSpPr>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4" name="Foliennummernplatzhalter 3"/>
          <p:cNvSpPr>
            <a:spLocks noGrp="1"/>
          </p:cNvSpPr>
          <p:nvPr>
            <p:ph type="sldNum" sz="quarter" idx="10"/>
          </p:nvPr>
        </p:nvSpPr>
        <p:spPr/>
        <p:txBody>
          <a:bodyPr/>
          <a:lstStyle>
            <a:lvl1pPr>
              <a:defRPr/>
            </a:lvl1pPr>
          </a:lstStyle>
          <a:p>
            <a:fld id="{F23D5F5B-2EBD-744B-A35D-41A983A9308F}" type="slidenum">
              <a:rPr lang="de-DE" smtClean="0"/>
              <a:pPr/>
              <a:t>‹Nr.›</a:t>
            </a:fld>
            <a:r>
              <a:rPr lang="de-DE" b="0" dirty="0" smtClean="0"/>
              <a:t> | Alexander Volland</a:t>
            </a:r>
            <a:endParaRPr lang="de-DE" dirty="0"/>
          </a:p>
        </p:txBody>
      </p:sp>
      <p:sp>
        <p:nvSpPr>
          <p:cNvPr id="5" name="Fußzeilenplatzhalter 4"/>
          <p:cNvSpPr>
            <a:spLocks noGrp="1"/>
          </p:cNvSpPr>
          <p:nvPr>
            <p:ph type="ftr" sz="quarter" idx="11"/>
          </p:nvPr>
        </p:nvSpPr>
        <p:spPr/>
        <p:txBody>
          <a:bodyPr/>
          <a:lstStyle>
            <a:lvl1pPr>
              <a:defRPr/>
            </a:lvl1pPr>
          </a:lstStyle>
          <a:p>
            <a:r>
              <a:rPr lang="de-DE" dirty="0" smtClean="0"/>
              <a:t>© Gesellschaft für Informatik e.V. (GI) 2014</a:t>
            </a:r>
            <a:endParaRPr lang="de-DE" dirty="0"/>
          </a:p>
        </p:txBody>
      </p:sp>
      <p:sp>
        <p:nvSpPr>
          <p:cNvPr id="8" name="Textplatzhalter 7"/>
          <p:cNvSpPr>
            <a:spLocks noGrp="1"/>
          </p:cNvSpPr>
          <p:nvPr>
            <p:ph type="body" sz="quarter" idx="12"/>
          </p:nvPr>
        </p:nvSpPr>
        <p:spPr>
          <a:xfrm>
            <a:off x="251520" y="208930"/>
            <a:ext cx="5472608" cy="432048"/>
          </a:xfrm>
        </p:spPr>
        <p:txBody>
          <a:bodyPr/>
          <a:lstStyle>
            <a:lvl1pPr marL="0" indent="0">
              <a:buNone/>
              <a:defRPr sz="2000"/>
            </a:lvl1pPr>
          </a:lstStyle>
          <a:p>
            <a:pPr lvl="0"/>
            <a:r>
              <a:rPr lang="de-DE" dirty="0" smtClean="0"/>
              <a:t>Textmasterformat bearbeiten</a:t>
            </a:r>
            <a:endParaRPr lang="de-DE" dirty="0"/>
          </a:p>
        </p:txBody>
      </p:sp>
    </p:spTree>
    <p:extLst>
      <p:ext uri="{BB962C8B-B14F-4D97-AF65-F5344CB8AC3E}">
        <p14:creationId xmlns:p14="http://schemas.microsoft.com/office/powerpoint/2010/main" val="30012210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Foliennummernplatzhalter 3"/>
          <p:cNvSpPr>
            <a:spLocks noGrp="1"/>
          </p:cNvSpPr>
          <p:nvPr>
            <p:ph type="sldNum" sz="quarter" idx="10"/>
          </p:nvPr>
        </p:nvSpPr>
        <p:spPr/>
        <p:txBody>
          <a:bodyPr/>
          <a:lstStyle>
            <a:lvl1pPr>
              <a:defRPr/>
            </a:lvl1pPr>
          </a:lstStyle>
          <a:p>
            <a:fld id="{255C55B5-9D37-244D-B38B-E15E0D45F71C}" type="slidenum">
              <a:rPr lang="de-DE"/>
              <a:pPr/>
              <a:t>‹Nr.›</a:t>
            </a:fld>
            <a:r>
              <a:rPr lang="de-DE" b="0" dirty="0"/>
              <a:t> | </a:t>
            </a:r>
            <a:r>
              <a:rPr lang="de-DE" b="0" dirty="0" smtClean="0"/>
              <a:t>Autor</a:t>
            </a:r>
            <a:endParaRPr lang="de-DE" dirty="0"/>
          </a:p>
        </p:txBody>
      </p:sp>
      <p:sp>
        <p:nvSpPr>
          <p:cNvPr id="5" name="Fußzeilenplatzhalter 4"/>
          <p:cNvSpPr>
            <a:spLocks noGrp="1"/>
          </p:cNvSpPr>
          <p:nvPr>
            <p:ph type="ftr" sz="quarter" idx="11"/>
          </p:nvPr>
        </p:nvSpPr>
        <p:spPr/>
        <p:txBody>
          <a:bodyPr/>
          <a:lstStyle>
            <a:lvl1pPr>
              <a:defRPr/>
            </a:lvl1pPr>
          </a:lstStyle>
          <a:p>
            <a:r>
              <a:rPr lang="de-DE" dirty="0" smtClean="0"/>
              <a:t>© Gesellschaft für Informatik e.V. (GI) 2014</a:t>
            </a:r>
            <a:endParaRPr lang="de-DE" dirty="0"/>
          </a:p>
        </p:txBody>
      </p:sp>
    </p:spTree>
    <p:extLst>
      <p:ext uri="{BB962C8B-B14F-4D97-AF65-F5344CB8AC3E}">
        <p14:creationId xmlns:p14="http://schemas.microsoft.com/office/powerpoint/2010/main" val="35012366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323850" y="2133600"/>
            <a:ext cx="4095750" cy="424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572000" y="2133600"/>
            <a:ext cx="4097338" cy="42481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Foliennummernplatzhalter 4"/>
          <p:cNvSpPr>
            <a:spLocks noGrp="1"/>
          </p:cNvSpPr>
          <p:nvPr>
            <p:ph type="sldNum" sz="quarter" idx="10"/>
          </p:nvPr>
        </p:nvSpPr>
        <p:spPr/>
        <p:txBody>
          <a:bodyPr/>
          <a:lstStyle>
            <a:lvl1pPr>
              <a:defRPr/>
            </a:lvl1pPr>
          </a:lstStyle>
          <a:p>
            <a:fld id="{3E39E785-6950-1140-A03F-FFED7E3F03A9}" type="slidenum">
              <a:rPr lang="de-DE"/>
              <a:pPr/>
              <a:t>‹Nr.›</a:t>
            </a:fld>
            <a:r>
              <a:rPr lang="de-DE" b="0" dirty="0"/>
              <a:t> | </a:t>
            </a:r>
            <a:r>
              <a:rPr lang="de-DE" b="0" dirty="0" smtClean="0"/>
              <a:t>Autor</a:t>
            </a:r>
            <a:endParaRPr lang="de-DE" dirty="0"/>
          </a:p>
        </p:txBody>
      </p:sp>
      <p:sp>
        <p:nvSpPr>
          <p:cNvPr id="6" name="Fußzeilenplatzhalter 5"/>
          <p:cNvSpPr>
            <a:spLocks noGrp="1"/>
          </p:cNvSpPr>
          <p:nvPr>
            <p:ph type="ftr" sz="quarter" idx="11"/>
          </p:nvPr>
        </p:nvSpPr>
        <p:spPr/>
        <p:txBody>
          <a:bodyPr/>
          <a:lstStyle>
            <a:lvl1pPr>
              <a:defRPr/>
            </a:lvl1pPr>
          </a:lstStyle>
          <a:p>
            <a:r>
              <a:rPr lang="de-DE" dirty="0" smtClean="0"/>
              <a:t>© Gesellschaft für Informatik e.V. (GI) 2014</a:t>
            </a:r>
            <a:endParaRPr lang="de-DE" dirty="0"/>
          </a:p>
        </p:txBody>
      </p:sp>
    </p:spTree>
    <p:extLst>
      <p:ext uri="{BB962C8B-B14F-4D97-AF65-F5344CB8AC3E}">
        <p14:creationId xmlns:p14="http://schemas.microsoft.com/office/powerpoint/2010/main" val="2924461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Foliennummernplatzhalter 6"/>
          <p:cNvSpPr>
            <a:spLocks noGrp="1"/>
          </p:cNvSpPr>
          <p:nvPr>
            <p:ph type="sldNum" sz="quarter" idx="10"/>
          </p:nvPr>
        </p:nvSpPr>
        <p:spPr/>
        <p:txBody>
          <a:bodyPr/>
          <a:lstStyle>
            <a:lvl1pPr>
              <a:defRPr/>
            </a:lvl1pPr>
          </a:lstStyle>
          <a:p>
            <a:fld id="{64AC463F-C7F3-7942-B922-BB218FB8F7CC}" type="slidenum">
              <a:rPr lang="de-DE"/>
              <a:pPr/>
              <a:t>‹Nr.›</a:t>
            </a:fld>
            <a:r>
              <a:rPr lang="de-DE" b="0" dirty="0"/>
              <a:t> | </a:t>
            </a:r>
            <a:r>
              <a:rPr lang="de-DE" b="0" dirty="0" smtClean="0"/>
              <a:t>Autor</a:t>
            </a:r>
            <a:endParaRPr lang="de-DE" dirty="0"/>
          </a:p>
        </p:txBody>
      </p:sp>
      <p:sp>
        <p:nvSpPr>
          <p:cNvPr id="8" name="Fußzeilenplatzhalter 7"/>
          <p:cNvSpPr>
            <a:spLocks noGrp="1"/>
          </p:cNvSpPr>
          <p:nvPr>
            <p:ph type="ftr" sz="quarter" idx="11"/>
          </p:nvPr>
        </p:nvSpPr>
        <p:spPr/>
        <p:txBody>
          <a:bodyPr/>
          <a:lstStyle>
            <a:lvl1pPr>
              <a:defRPr/>
            </a:lvl1pPr>
          </a:lstStyle>
          <a:p>
            <a:r>
              <a:rPr lang="de-DE" dirty="0" smtClean="0"/>
              <a:t>© Gesellschaft für Informatik e.V. (GI) 2014</a:t>
            </a:r>
            <a:endParaRPr lang="de-DE" dirty="0"/>
          </a:p>
        </p:txBody>
      </p:sp>
    </p:spTree>
    <p:extLst>
      <p:ext uri="{BB962C8B-B14F-4D97-AF65-F5344CB8AC3E}">
        <p14:creationId xmlns:p14="http://schemas.microsoft.com/office/powerpoint/2010/main" val="9956611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Foliennummernplatzhalter 2"/>
          <p:cNvSpPr>
            <a:spLocks noGrp="1"/>
          </p:cNvSpPr>
          <p:nvPr>
            <p:ph type="sldNum" sz="quarter" idx="10"/>
          </p:nvPr>
        </p:nvSpPr>
        <p:spPr/>
        <p:txBody>
          <a:bodyPr/>
          <a:lstStyle>
            <a:lvl1pPr>
              <a:defRPr/>
            </a:lvl1pPr>
          </a:lstStyle>
          <a:p>
            <a:fld id="{5C23C01C-8EEA-0B43-AC78-510C4C177C57}" type="slidenum">
              <a:rPr lang="de-DE"/>
              <a:pPr/>
              <a:t>‹Nr.›</a:t>
            </a:fld>
            <a:r>
              <a:rPr lang="de-DE" b="0" dirty="0"/>
              <a:t> | </a:t>
            </a:r>
            <a:r>
              <a:rPr lang="de-DE" b="0" dirty="0" smtClean="0"/>
              <a:t>Autor</a:t>
            </a:r>
            <a:endParaRPr lang="de-DE" dirty="0"/>
          </a:p>
        </p:txBody>
      </p:sp>
      <p:sp>
        <p:nvSpPr>
          <p:cNvPr id="4" name="Fußzeilenplatzhalter 3"/>
          <p:cNvSpPr>
            <a:spLocks noGrp="1"/>
          </p:cNvSpPr>
          <p:nvPr>
            <p:ph type="ftr" sz="quarter" idx="11"/>
          </p:nvPr>
        </p:nvSpPr>
        <p:spPr/>
        <p:txBody>
          <a:bodyPr/>
          <a:lstStyle>
            <a:lvl1pPr>
              <a:defRPr/>
            </a:lvl1pPr>
          </a:lstStyle>
          <a:p>
            <a:r>
              <a:rPr lang="de-DE" dirty="0" smtClean="0"/>
              <a:t>© Gesellschaft für Informatik e.V. (GI) 2014</a:t>
            </a:r>
            <a:endParaRPr lang="de-DE" dirty="0"/>
          </a:p>
        </p:txBody>
      </p:sp>
    </p:spTree>
    <p:extLst>
      <p:ext uri="{BB962C8B-B14F-4D97-AF65-F5344CB8AC3E}">
        <p14:creationId xmlns:p14="http://schemas.microsoft.com/office/powerpoint/2010/main" val="12279729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Foliennummernplatzhalter 1"/>
          <p:cNvSpPr>
            <a:spLocks noGrp="1"/>
          </p:cNvSpPr>
          <p:nvPr>
            <p:ph type="sldNum" sz="quarter" idx="10"/>
          </p:nvPr>
        </p:nvSpPr>
        <p:spPr/>
        <p:txBody>
          <a:bodyPr/>
          <a:lstStyle>
            <a:lvl1pPr>
              <a:defRPr/>
            </a:lvl1pPr>
          </a:lstStyle>
          <a:p>
            <a:fld id="{6003E891-9C17-EA42-ABB5-925DDFF6429F}" type="slidenum">
              <a:rPr lang="de-DE"/>
              <a:pPr/>
              <a:t>‹Nr.›</a:t>
            </a:fld>
            <a:r>
              <a:rPr lang="de-DE" b="0" dirty="0"/>
              <a:t> | </a:t>
            </a:r>
            <a:r>
              <a:rPr lang="de-DE" b="0" dirty="0" smtClean="0"/>
              <a:t>Autor</a:t>
            </a:r>
            <a:endParaRPr lang="de-DE" dirty="0"/>
          </a:p>
        </p:txBody>
      </p:sp>
      <p:sp>
        <p:nvSpPr>
          <p:cNvPr id="3" name="Fußzeilenplatzhalter 2"/>
          <p:cNvSpPr>
            <a:spLocks noGrp="1"/>
          </p:cNvSpPr>
          <p:nvPr>
            <p:ph type="ftr" sz="quarter" idx="11"/>
          </p:nvPr>
        </p:nvSpPr>
        <p:spPr/>
        <p:txBody>
          <a:bodyPr/>
          <a:lstStyle>
            <a:lvl1pPr>
              <a:defRPr/>
            </a:lvl1pPr>
          </a:lstStyle>
          <a:p>
            <a:r>
              <a:rPr lang="de-DE" dirty="0" smtClean="0"/>
              <a:t>© Gesellschaft für Informatik e.V. (GI) 2014</a:t>
            </a:r>
            <a:endParaRPr lang="de-DE" dirty="0"/>
          </a:p>
        </p:txBody>
      </p:sp>
    </p:spTree>
    <p:extLst>
      <p:ext uri="{BB962C8B-B14F-4D97-AF65-F5344CB8AC3E}">
        <p14:creationId xmlns:p14="http://schemas.microsoft.com/office/powerpoint/2010/main" val="4215103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Foliennummernplatzhalter 4"/>
          <p:cNvSpPr>
            <a:spLocks noGrp="1"/>
          </p:cNvSpPr>
          <p:nvPr>
            <p:ph type="sldNum" sz="quarter" idx="10"/>
          </p:nvPr>
        </p:nvSpPr>
        <p:spPr/>
        <p:txBody>
          <a:bodyPr/>
          <a:lstStyle>
            <a:lvl1pPr>
              <a:defRPr/>
            </a:lvl1pPr>
          </a:lstStyle>
          <a:p>
            <a:fld id="{9415D748-8337-3C48-AA69-2BF78E991339}" type="slidenum">
              <a:rPr lang="de-DE"/>
              <a:pPr/>
              <a:t>‹Nr.›</a:t>
            </a:fld>
            <a:r>
              <a:rPr lang="de-DE" b="0" dirty="0"/>
              <a:t> | </a:t>
            </a:r>
            <a:r>
              <a:rPr lang="de-DE" b="0" dirty="0" smtClean="0"/>
              <a:t>Autor</a:t>
            </a:r>
            <a:endParaRPr lang="de-DE" dirty="0"/>
          </a:p>
        </p:txBody>
      </p:sp>
      <p:sp>
        <p:nvSpPr>
          <p:cNvPr id="6" name="Fußzeilenplatzhalter 5"/>
          <p:cNvSpPr>
            <a:spLocks noGrp="1"/>
          </p:cNvSpPr>
          <p:nvPr>
            <p:ph type="ftr" sz="quarter" idx="11"/>
          </p:nvPr>
        </p:nvSpPr>
        <p:spPr/>
        <p:txBody>
          <a:bodyPr/>
          <a:lstStyle>
            <a:lvl1pPr>
              <a:defRPr/>
            </a:lvl1pPr>
          </a:lstStyle>
          <a:p>
            <a:r>
              <a:rPr lang="de-DE" dirty="0" smtClean="0"/>
              <a:t>© Gesellschaft für Informatik e.V. (GI) 2014</a:t>
            </a:r>
            <a:endParaRPr lang="de-DE" dirty="0"/>
          </a:p>
        </p:txBody>
      </p:sp>
    </p:spTree>
    <p:extLst>
      <p:ext uri="{BB962C8B-B14F-4D97-AF65-F5344CB8AC3E}">
        <p14:creationId xmlns:p14="http://schemas.microsoft.com/office/powerpoint/2010/main" val="1452393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dirty="0" smtClean="0"/>
              <a:t>Bild durch Klicken auf Symbol hinzufügen</a:t>
            </a:r>
            <a:endParaRPr lang="de-DE" dirty="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Foliennummernplatzhalter 4"/>
          <p:cNvSpPr>
            <a:spLocks noGrp="1"/>
          </p:cNvSpPr>
          <p:nvPr>
            <p:ph type="sldNum" sz="quarter" idx="10"/>
          </p:nvPr>
        </p:nvSpPr>
        <p:spPr/>
        <p:txBody>
          <a:bodyPr/>
          <a:lstStyle>
            <a:lvl1pPr>
              <a:defRPr/>
            </a:lvl1pPr>
          </a:lstStyle>
          <a:p>
            <a:fld id="{6D6E87E3-B70E-2A4C-9D4E-759DB264D158}" type="slidenum">
              <a:rPr lang="de-DE"/>
              <a:pPr/>
              <a:t>‹Nr.›</a:t>
            </a:fld>
            <a:r>
              <a:rPr lang="de-DE" b="0" dirty="0"/>
              <a:t> | </a:t>
            </a:r>
            <a:r>
              <a:rPr lang="de-DE" b="0" dirty="0" smtClean="0"/>
              <a:t>Autor</a:t>
            </a:r>
            <a:endParaRPr lang="de-DE" dirty="0"/>
          </a:p>
        </p:txBody>
      </p:sp>
      <p:sp>
        <p:nvSpPr>
          <p:cNvPr id="6" name="Fußzeilenplatzhalter 5"/>
          <p:cNvSpPr>
            <a:spLocks noGrp="1"/>
          </p:cNvSpPr>
          <p:nvPr>
            <p:ph type="ftr" sz="quarter" idx="11"/>
          </p:nvPr>
        </p:nvSpPr>
        <p:spPr/>
        <p:txBody>
          <a:bodyPr/>
          <a:lstStyle>
            <a:lvl1pPr>
              <a:defRPr/>
            </a:lvl1pPr>
          </a:lstStyle>
          <a:p>
            <a:r>
              <a:rPr lang="de-DE" dirty="0" smtClean="0"/>
              <a:t>© Gesellschaft für Informatik e.V. (GI) 2014</a:t>
            </a:r>
            <a:endParaRPr lang="de-DE" dirty="0"/>
          </a:p>
        </p:txBody>
      </p:sp>
    </p:spTree>
    <p:extLst>
      <p:ext uri="{BB962C8B-B14F-4D97-AF65-F5344CB8AC3E}">
        <p14:creationId xmlns:p14="http://schemas.microsoft.com/office/powerpoint/2010/main" val="6203977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252413" y="908050"/>
            <a:ext cx="7847979" cy="618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de-DE" dirty="0"/>
              <a:t>Mastertitelformat bearbeiten</a:t>
            </a:r>
          </a:p>
        </p:txBody>
      </p:sp>
      <p:sp>
        <p:nvSpPr>
          <p:cNvPr id="4099" name="Rectangle 3"/>
          <p:cNvSpPr>
            <a:spLocks noGrp="1" noChangeArrowheads="1"/>
          </p:cNvSpPr>
          <p:nvPr>
            <p:ph type="body" idx="1"/>
          </p:nvPr>
        </p:nvSpPr>
        <p:spPr bwMode="auto">
          <a:xfrm>
            <a:off x="252413" y="1628800"/>
            <a:ext cx="8640762" cy="475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endParaRPr lang="de-DE" dirty="0"/>
          </a:p>
        </p:txBody>
      </p:sp>
      <p:sp>
        <p:nvSpPr>
          <p:cNvPr id="4104" name="Rectangle 8"/>
          <p:cNvSpPr>
            <a:spLocks noGrp="1" noChangeArrowheads="1"/>
          </p:cNvSpPr>
          <p:nvPr>
            <p:ph type="sldNum" sz="quarter" idx="4"/>
          </p:nvPr>
        </p:nvSpPr>
        <p:spPr bwMode="auto">
          <a:xfrm>
            <a:off x="6516688" y="6477000"/>
            <a:ext cx="215900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900" b="1">
                <a:solidFill>
                  <a:srgbClr val="000066"/>
                </a:solidFill>
                <a:latin typeface="+mn-lt"/>
              </a:defRPr>
            </a:lvl1pPr>
          </a:lstStyle>
          <a:p>
            <a:fld id="{BD3DA143-1B0D-3346-A34C-2EF702CF1475}" type="slidenum">
              <a:rPr lang="de-DE"/>
              <a:pPr/>
              <a:t>‹Nr.›</a:t>
            </a:fld>
            <a:r>
              <a:rPr lang="de-DE" b="0" dirty="0"/>
              <a:t> | </a:t>
            </a:r>
            <a:r>
              <a:rPr lang="de-DE" b="0" dirty="0" smtClean="0"/>
              <a:t>Autor</a:t>
            </a:r>
            <a:endParaRPr lang="de-DE" dirty="0"/>
          </a:p>
        </p:txBody>
      </p:sp>
      <p:sp>
        <p:nvSpPr>
          <p:cNvPr id="4103" name="Rectangle 7"/>
          <p:cNvSpPr>
            <a:spLocks noGrp="1" noChangeArrowheads="1"/>
          </p:cNvSpPr>
          <p:nvPr>
            <p:ph type="ftr" sz="quarter" idx="3"/>
          </p:nvPr>
        </p:nvSpPr>
        <p:spPr bwMode="auto">
          <a:xfrm>
            <a:off x="293688" y="6477000"/>
            <a:ext cx="39179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a:defRPr sz="900">
                <a:solidFill>
                  <a:srgbClr val="000066"/>
                </a:solidFill>
                <a:latin typeface="+mn-lt"/>
              </a:defRPr>
            </a:lvl1pPr>
          </a:lstStyle>
          <a:p>
            <a:r>
              <a:rPr lang="de-DE" dirty="0" smtClean="0"/>
              <a:t>© Gesellschaft für Informatik e.V. (GI) 2014</a:t>
            </a:r>
            <a:endParaRPr lang="de-DE" dirty="0"/>
          </a:p>
        </p:txBody>
      </p:sp>
      <p:cxnSp>
        <p:nvCxnSpPr>
          <p:cNvPr id="8" name="Gerade Verbindung 7"/>
          <p:cNvCxnSpPr/>
          <p:nvPr/>
        </p:nvCxnSpPr>
        <p:spPr>
          <a:xfrm flipH="1">
            <a:off x="252414" y="1556792"/>
            <a:ext cx="8640761" cy="0"/>
          </a:xfrm>
          <a:prstGeom prst="line">
            <a:avLst/>
          </a:prstGeom>
          <a:ln/>
        </p:spPr>
        <p:style>
          <a:lnRef idx="2">
            <a:schemeClr val="dk1"/>
          </a:lnRef>
          <a:fillRef idx="0">
            <a:schemeClr val="dk1"/>
          </a:fillRef>
          <a:effectRef idx="1">
            <a:schemeClr val="dk1"/>
          </a:effectRef>
          <a:fontRef idx="minor">
            <a:schemeClr val="tx1"/>
          </a:fontRef>
        </p:style>
      </p:cxnSp>
      <p:pic>
        <p:nvPicPr>
          <p:cNvPr id="9" name="Bild 8" descr="GI-Logo 2012 deutsch.png"/>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5740537" y="188914"/>
            <a:ext cx="3152638" cy="1295870"/>
          </a:xfrm>
          <a:prstGeom prst="rect">
            <a:avLst/>
          </a:prstGeom>
        </p:spPr>
      </p:pic>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dt="0"/>
  <p:txStyles>
    <p:titleStyle>
      <a:lvl1pPr algn="l" rtl="0" eaLnBrk="1" fontAlgn="base" hangingPunct="1">
        <a:spcBef>
          <a:spcPct val="0"/>
        </a:spcBef>
        <a:spcAft>
          <a:spcPct val="0"/>
        </a:spcAft>
        <a:defRPr sz="2800">
          <a:solidFill>
            <a:srgbClr val="002D5A"/>
          </a:solidFill>
          <a:latin typeface="Calibri"/>
          <a:ea typeface="+mj-ea"/>
          <a:cs typeface="Calibri"/>
        </a:defRPr>
      </a:lvl1pPr>
      <a:lvl2pPr algn="l" rtl="0" eaLnBrk="1" fontAlgn="base" hangingPunct="1">
        <a:spcBef>
          <a:spcPct val="0"/>
        </a:spcBef>
        <a:spcAft>
          <a:spcPct val="0"/>
        </a:spcAft>
        <a:defRPr sz="2800">
          <a:solidFill>
            <a:srgbClr val="002D5A"/>
          </a:solidFill>
          <a:latin typeface="Arial" charset="0"/>
          <a:ea typeface="ＭＳ Ｐゴシック" charset="0"/>
        </a:defRPr>
      </a:lvl2pPr>
      <a:lvl3pPr algn="l" rtl="0" eaLnBrk="1" fontAlgn="base" hangingPunct="1">
        <a:spcBef>
          <a:spcPct val="0"/>
        </a:spcBef>
        <a:spcAft>
          <a:spcPct val="0"/>
        </a:spcAft>
        <a:defRPr sz="2800">
          <a:solidFill>
            <a:srgbClr val="002D5A"/>
          </a:solidFill>
          <a:latin typeface="Arial" charset="0"/>
          <a:ea typeface="ＭＳ Ｐゴシック" charset="0"/>
        </a:defRPr>
      </a:lvl3pPr>
      <a:lvl4pPr algn="l" rtl="0" eaLnBrk="1" fontAlgn="base" hangingPunct="1">
        <a:spcBef>
          <a:spcPct val="0"/>
        </a:spcBef>
        <a:spcAft>
          <a:spcPct val="0"/>
        </a:spcAft>
        <a:defRPr sz="2800">
          <a:solidFill>
            <a:srgbClr val="002D5A"/>
          </a:solidFill>
          <a:latin typeface="Arial" charset="0"/>
          <a:ea typeface="ＭＳ Ｐゴシック" charset="0"/>
        </a:defRPr>
      </a:lvl4pPr>
      <a:lvl5pPr algn="l" rtl="0" eaLnBrk="1" fontAlgn="base" hangingPunct="1">
        <a:spcBef>
          <a:spcPct val="0"/>
        </a:spcBef>
        <a:spcAft>
          <a:spcPct val="0"/>
        </a:spcAft>
        <a:defRPr sz="2800">
          <a:solidFill>
            <a:srgbClr val="002D5A"/>
          </a:solidFill>
          <a:latin typeface="Arial" charset="0"/>
          <a:ea typeface="ＭＳ Ｐゴシック" charset="0"/>
        </a:defRPr>
      </a:lvl5pPr>
      <a:lvl6pPr marL="457200" algn="l" rtl="0" eaLnBrk="1" fontAlgn="base" hangingPunct="1">
        <a:spcBef>
          <a:spcPct val="0"/>
        </a:spcBef>
        <a:spcAft>
          <a:spcPct val="0"/>
        </a:spcAft>
        <a:defRPr sz="2800">
          <a:solidFill>
            <a:srgbClr val="002D5A"/>
          </a:solidFill>
          <a:latin typeface="Arial" charset="0"/>
          <a:ea typeface="ＭＳ Ｐゴシック" charset="0"/>
        </a:defRPr>
      </a:lvl6pPr>
      <a:lvl7pPr marL="914400" algn="l" rtl="0" eaLnBrk="1" fontAlgn="base" hangingPunct="1">
        <a:spcBef>
          <a:spcPct val="0"/>
        </a:spcBef>
        <a:spcAft>
          <a:spcPct val="0"/>
        </a:spcAft>
        <a:defRPr sz="2800">
          <a:solidFill>
            <a:srgbClr val="002D5A"/>
          </a:solidFill>
          <a:latin typeface="Arial" charset="0"/>
          <a:ea typeface="ＭＳ Ｐゴシック" charset="0"/>
        </a:defRPr>
      </a:lvl7pPr>
      <a:lvl8pPr marL="1371600" algn="l" rtl="0" eaLnBrk="1" fontAlgn="base" hangingPunct="1">
        <a:spcBef>
          <a:spcPct val="0"/>
        </a:spcBef>
        <a:spcAft>
          <a:spcPct val="0"/>
        </a:spcAft>
        <a:defRPr sz="2800">
          <a:solidFill>
            <a:srgbClr val="002D5A"/>
          </a:solidFill>
          <a:latin typeface="Arial" charset="0"/>
          <a:ea typeface="ＭＳ Ｐゴシック" charset="0"/>
        </a:defRPr>
      </a:lvl8pPr>
      <a:lvl9pPr marL="1828800" algn="l" rtl="0" eaLnBrk="1" fontAlgn="base" hangingPunct="1">
        <a:spcBef>
          <a:spcPct val="0"/>
        </a:spcBef>
        <a:spcAft>
          <a:spcPct val="0"/>
        </a:spcAft>
        <a:defRPr sz="2800">
          <a:solidFill>
            <a:srgbClr val="002D5A"/>
          </a:solidFill>
          <a:latin typeface="Arial" charset="0"/>
          <a:ea typeface="ＭＳ Ｐゴシック" charset="0"/>
        </a:defRPr>
      </a:lvl9pPr>
    </p:titleStyle>
    <p:bodyStyle>
      <a:lvl1pPr marL="342900" indent="-342900" algn="l" rtl="0" eaLnBrk="1" fontAlgn="base" hangingPunct="1">
        <a:spcBef>
          <a:spcPct val="35000"/>
        </a:spcBef>
        <a:spcAft>
          <a:spcPct val="0"/>
        </a:spcAft>
        <a:buClr>
          <a:srgbClr val="000066"/>
        </a:buClr>
        <a:buSzPct val="70000"/>
        <a:buFont typeface="Arial" charset="0"/>
        <a:buChar char="│"/>
        <a:defRPr sz="2400">
          <a:solidFill>
            <a:srgbClr val="002D5A"/>
          </a:solidFill>
          <a:latin typeface="Calibri"/>
          <a:ea typeface="+mn-ea"/>
          <a:cs typeface="Calibri"/>
        </a:defRPr>
      </a:lvl1pPr>
      <a:lvl2pPr marL="742950" indent="-285750" algn="l" rtl="0" eaLnBrk="1" fontAlgn="base" hangingPunct="1">
        <a:spcBef>
          <a:spcPct val="20000"/>
        </a:spcBef>
        <a:spcAft>
          <a:spcPct val="0"/>
        </a:spcAft>
        <a:buClr>
          <a:srgbClr val="000066"/>
        </a:buClr>
        <a:buSzPct val="120000"/>
        <a:buChar char="•"/>
        <a:defRPr sz="2000">
          <a:solidFill>
            <a:srgbClr val="002D5A"/>
          </a:solidFill>
          <a:latin typeface="Calibri"/>
          <a:ea typeface="+mn-ea"/>
          <a:cs typeface="Calibri"/>
        </a:defRPr>
      </a:lvl2pPr>
      <a:lvl3pPr marL="1143000" indent="-228600" algn="l" rtl="0" eaLnBrk="1" fontAlgn="base" hangingPunct="1">
        <a:spcBef>
          <a:spcPct val="20000"/>
        </a:spcBef>
        <a:spcAft>
          <a:spcPct val="0"/>
        </a:spcAft>
        <a:buClr>
          <a:srgbClr val="000066"/>
        </a:buClr>
        <a:buSzPct val="120000"/>
        <a:buChar char="•"/>
        <a:defRPr>
          <a:solidFill>
            <a:srgbClr val="002D5A"/>
          </a:solidFill>
          <a:latin typeface="Calibri"/>
          <a:ea typeface="Arial" charset="0"/>
          <a:cs typeface="Calibri"/>
        </a:defRPr>
      </a:lvl3pPr>
      <a:lvl4pPr marL="1600200" indent="-228600" algn="l" rtl="0" eaLnBrk="1" fontAlgn="base" hangingPunct="1">
        <a:spcBef>
          <a:spcPct val="20000"/>
        </a:spcBef>
        <a:spcAft>
          <a:spcPct val="0"/>
        </a:spcAft>
        <a:buClr>
          <a:srgbClr val="000066"/>
        </a:buClr>
        <a:buSzPct val="120000"/>
        <a:buChar char="•"/>
        <a:defRPr sz="1600">
          <a:solidFill>
            <a:srgbClr val="002D5A"/>
          </a:solidFill>
          <a:latin typeface="Calibri"/>
          <a:ea typeface="Arial" charset="0"/>
          <a:cs typeface="Calibri"/>
        </a:defRPr>
      </a:lvl4pPr>
      <a:lvl5pPr marL="2057400" indent="-228600" algn="l" rtl="0" eaLnBrk="1" fontAlgn="base" hangingPunct="1">
        <a:spcBef>
          <a:spcPct val="20000"/>
        </a:spcBef>
        <a:spcAft>
          <a:spcPct val="0"/>
        </a:spcAft>
        <a:defRPr sz="1600">
          <a:solidFill>
            <a:srgbClr val="002D5A"/>
          </a:solidFill>
          <a:latin typeface="+mn-lt"/>
          <a:ea typeface="Arial" charset="0"/>
          <a:cs typeface="Arial" charset="0"/>
        </a:defRPr>
      </a:lvl5pPr>
      <a:lvl6pPr marL="2514600" indent="-228600" algn="l" rtl="0" eaLnBrk="1" fontAlgn="base" hangingPunct="1">
        <a:spcBef>
          <a:spcPct val="20000"/>
        </a:spcBef>
        <a:spcAft>
          <a:spcPct val="0"/>
        </a:spcAft>
        <a:defRPr sz="1600">
          <a:solidFill>
            <a:srgbClr val="002D5A"/>
          </a:solidFill>
          <a:latin typeface="+mn-lt"/>
          <a:ea typeface="Arial" charset="0"/>
          <a:cs typeface="Arial" charset="0"/>
        </a:defRPr>
      </a:lvl6pPr>
      <a:lvl7pPr marL="2971800" indent="-228600" algn="l" rtl="0" eaLnBrk="1" fontAlgn="base" hangingPunct="1">
        <a:spcBef>
          <a:spcPct val="20000"/>
        </a:spcBef>
        <a:spcAft>
          <a:spcPct val="0"/>
        </a:spcAft>
        <a:defRPr sz="1600">
          <a:solidFill>
            <a:srgbClr val="002D5A"/>
          </a:solidFill>
          <a:latin typeface="+mn-lt"/>
          <a:ea typeface="Arial" charset="0"/>
          <a:cs typeface="Arial" charset="0"/>
        </a:defRPr>
      </a:lvl7pPr>
      <a:lvl8pPr marL="3429000" indent="-228600" algn="l" rtl="0" eaLnBrk="1" fontAlgn="base" hangingPunct="1">
        <a:spcBef>
          <a:spcPct val="20000"/>
        </a:spcBef>
        <a:spcAft>
          <a:spcPct val="0"/>
        </a:spcAft>
        <a:defRPr sz="1600">
          <a:solidFill>
            <a:srgbClr val="002D5A"/>
          </a:solidFill>
          <a:latin typeface="+mn-lt"/>
          <a:ea typeface="Arial" charset="0"/>
          <a:cs typeface="Arial" charset="0"/>
        </a:defRPr>
      </a:lvl8pPr>
      <a:lvl9pPr marL="3886200" indent="-228600" algn="l" rtl="0" eaLnBrk="1" fontAlgn="base" hangingPunct="1">
        <a:spcBef>
          <a:spcPct val="20000"/>
        </a:spcBef>
        <a:spcAft>
          <a:spcPct val="0"/>
        </a:spcAft>
        <a:defRPr sz="1600">
          <a:solidFill>
            <a:srgbClr val="002D5A"/>
          </a:solidFill>
          <a:latin typeface="+mn-lt"/>
          <a:ea typeface="Arial" charset="0"/>
          <a:cs typeface="Arial" charset="0"/>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hyperlink" Target="mailto:engstler@hdm-stuttgart.de" TargetMode="External"/><Relationship Id="rId7"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hyperlink" Target="mailto:alexander.volland@union-investment.de" TargetMode="External"/><Relationship Id="rId9" Type="http://schemas.microsoft.com/office/2007/relationships/hdphoto" Target="../media/hdphoto1.wd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smtClean="0"/>
              <a:t>Fachgruppentreffen Projektmanagement</a:t>
            </a:r>
            <a:br>
              <a:rPr lang="de-DE" dirty="0" smtClean="0"/>
            </a:br>
            <a:r>
              <a:rPr lang="de-DE" dirty="0" smtClean="0"/>
              <a:t>Erfahrungsaustausch PMOs</a:t>
            </a:r>
            <a:endParaRPr lang="de-DE" dirty="0"/>
          </a:p>
        </p:txBody>
      </p:sp>
      <p:sp>
        <p:nvSpPr>
          <p:cNvPr id="3" name="Untertitel 2"/>
          <p:cNvSpPr>
            <a:spLocks noGrp="1"/>
          </p:cNvSpPr>
          <p:nvPr>
            <p:ph type="subTitle" idx="1"/>
          </p:nvPr>
        </p:nvSpPr>
        <p:spPr/>
        <p:txBody>
          <a:bodyPr/>
          <a:lstStyle/>
          <a:p>
            <a:r>
              <a:rPr lang="de-DE" dirty="0"/>
              <a:t>Gesellschaft für Informatik e.V. (GI</a:t>
            </a:r>
            <a:r>
              <a:rPr lang="de-DE" dirty="0" smtClean="0"/>
              <a:t>)</a:t>
            </a:r>
            <a:br>
              <a:rPr lang="de-DE" dirty="0" smtClean="0"/>
            </a:br>
            <a:r>
              <a:rPr lang="de-DE" dirty="0" smtClean="0"/>
              <a:t>Fachbereich Wirtschaftsinformatik</a:t>
            </a:r>
          </a:p>
          <a:p>
            <a:r>
              <a:rPr lang="de-DE" dirty="0" smtClean="0"/>
              <a:t>Frankfurt/Main, </a:t>
            </a:r>
            <a:r>
              <a:rPr lang="de-DE" dirty="0"/>
              <a:t>28.03.2014</a:t>
            </a:r>
          </a:p>
          <a:p>
            <a:endParaRPr lang="de-DE" dirty="0"/>
          </a:p>
        </p:txBody>
      </p:sp>
      <p:sp>
        <p:nvSpPr>
          <p:cNvPr id="4" name="Foliennummernplatzhalter 3"/>
          <p:cNvSpPr>
            <a:spLocks noGrp="1"/>
          </p:cNvSpPr>
          <p:nvPr>
            <p:ph type="sldNum" sz="quarter" idx="4"/>
          </p:nvPr>
        </p:nvSpPr>
        <p:spPr/>
        <p:txBody>
          <a:bodyPr/>
          <a:lstStyle/>
          <a:p>
            <a:fld id="{CC3FCC64-6A69-A843-87C6-C6C37F73247D}" type="slidenum">
              <a:rPr lang="de-DE" smtClean="0"/>
              <a:pPr/>
              <a:t>1</a:t>
            </a:fld>
            <a:r>
              <a:rPr lang="de-DE" b="0" dirty="0" smtClean="0"/>
              <a:t> | Alexander Volland</a:t>
            </a:r>
            <a:endParaRPr lang="de-DE" dirty="0"/>
          </a:p>
        </p:txBody>
      </p:sp>
      <p:sp>
        <p:nvSpPr>
          <p:cNvPr id="5" name="Fußzeilenplatzhalter 4"/>
          <p:cNvSpPr>
            <a:spLocks noGrp="1"/>
          </p:cNvSpPr>
          <p:nvPr>
            <p:ph type="ftr" sz="quarter" idx="3"/>
          </p:nvPr>
        </p:nvSpPr>
        <p:spPr/>
        <p:txBody>
          <a:bodyPr/>
          <a:lstStyle/>
          <a:p>
            <a:r>
              <a:rPr lang="de-DE" dirty="0" smtClean="0"/>
              <a:t>© Gesellschaft für Informatik e.V. (GI) 2014</a:t>
            </a:r>
            <a:endParaRPr lang="de-DE" dirty="0"/>
          </a:p>
        </p:txBody>
      </p:sp>
      <p:sp>
        <p:nvSpPr>
          <p:cNvPr id="6" name="Rechteck 5"/>
          <p:cNvSpPr/>
          <p:nvPr/>
        </p:nvSpPr>
        <p:spPr bwMode="auto">
          <a:xfrm rot="672139">
            <a:off x="4494354" y="1364886"/>
            <a:ext cx="3312368" cy="1008112"/>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2000" dirty="0" smtClean="0">
                <a:solidFill>
                  <a:srgbClr val="002D5A"/>
                </a:solidFill>
                <a:latin typeface="Calibri"/>
                <a:ea typeface="+mn-ea"/>
                <a:cs typeface="Calibri"/>
              </a:rPr>
              <a:t>Bitte in der Notizblatt-Ansicht ausdrucken, um Diskussionen zu sehen.</a:t>
            </a:r>
            <a:endParaRPr lang="de-DE" sz="2000" dirty="0">
              <a:solidFill>
                <a:srgbClr val="002D5A"/>
              </a:solidFill>
              <a:latin typeface="Calibri"/>
              <a:ea typeface="+mn-ea"/>
              <a:cs typeface="Calibri"/>
            </a:endParaRPr>
          </a:p>
        </p:txBody>
      </p:sp>
    </p:spTree>
    <p:extLst>
      <p:ext uri="{BB962C8B-B14F-4D97-AF65-F5344CB8AC3E}">
        <p14:creationId xmlns:p14="http://schemas.microsoft.com/office/powerpoint/2010/main" val="13706739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r>
              <a:rPr lang="en-US" b="1" dirty="0" smtClean="0"/>
              <a:t>P3O (Project</a:t>
            </a:r>
            <a:r>
              <a:rPr lang="en-US" b="1" dirty="0"/>
              <a:t>, </a:t>
            </a:r>
            <a:r>
              <a:rPr lang="en-US" b="1" dirty="0" err="1"/>
              <a:t>Programme</a:t>
            </a:r>
            <a:r>
              <a:rPr lang="en-US" b="1" dirty="0"/>
              <a:t> and Portfolio </a:t>
            </a:r>
            <a:r>
              <a:rPr lang="en-US" b="1" dirty="0" smtClean="0"/>
              <a:t>Offices)</a:t>
            </a:r>
          </a:p>
          <a:p>
            <a:pPr lvl="1"/>
            <a:r>
              <a:rPr lang="en-US" dirty="0"/>
              <a:t>The decision-enabling and support business model for all business change within an organization</a:t>
            </a:r>
            <a:r>
              <a:rPr lang="en-US" dirty="0" smtClean="0"/>
              <a:t>.</a:t>
            </a:r>
          </a:p>
          <a:p>
            <a:pPr lvl="1"/>
            <a:r>
              <a:rPr lang="de-DE" dirty="0" smtClean="0"/>
              <a:t>Große Bandbreite von Möglichkeiten, bildet einen Hierarchie von „</a:t>
            </a:r>
            <a:r>
              <a:rPr lang="de-DE" dirty="0" err="1" smtClean="0"/>
              <a:t>offices</a:t>
            </a:r>
            <a:r>
              <a:rPr lang="de-DE" dirty="0" smtClean="0"/>
              <a:t>“</a:t>
            </a:r>
          </a:p>
          <a:p>
            <a:r>
              <a:rPr lang="de-DE" b="1" dirty="0" smtClean="0"/>
              <a:t>Und jetzt?</a:t>
            </a:r>
          </a:p>
          <a:p>
            <a:pPr lvl="1"/>
            <a:r>
              <a:rPr lang="de-DE" dirty="0" smtClean="0"/>
              <a:t>Ein PMO ist für mehr als ein Projekt zuständig</a:t>
            </a:r>
          </a:p>
          <a:p>
            <a:pPr lvl="1"/>
            <a:r>
              <a:rPr lang="de-DE" dirty="0" smtClean="0"/>
              <a:t>PMOs werden in „lebende Unternehmen“ eingeführt und nicht auf der grünen Wiese „erfunden“ – daher orientieren sie sich am Bedarf</a:t>
            </a:r>
          </a:p>
          <a:p>
            <a:pPr lvl="1"/>
            <a:r>
              <a:rPr lang="de-DE" dirty="0" smtClean="0"/>
              <a:t>Die Aufgaben eines PMOs sind entscheidend für eine richtige Besetzung</a:t>
            </a:r>
          </a:p>
          <a:p>
            <a:pPr lvl="1"/>
            <a:r>
              <a:rPr lang="de-DE" dirty="0" smtClean="0"/>
              <a:t>PMOs werden unterschiedlich erlebt und erbringen unterschiedlichen Nutzen</a:t>
            </a:r>
          </a:p>
          <a:p>
            <a:pPr lvl="1"/>
            <a:endParaRPr lang="de-DE" dirty="0"/>
          </a:p>
        </p:txBody>
      </p:sp>
      <p:sp>
        <p:nvSpPr>
          <p:cNvPr id="4" name="Foliennummernplatzhalter 3"/>
          <p:cNvSpPr>
            <a:spLocks noGrp="1"/>
          </p:cNvSpPr>
          <p:nvPr>
            <p:ph type="sldNum" sz="quarter" idx="10"/>
          </p:nvPr>
        </p:nvSpPr>
        <p:spPr/>
        <p:txBody>
          <a:bodyPr/>
          <a:lstStyle/>
          <a:p>
            <a:fld id="{F23D5F5B-2EBD-744B-A35D-41A983A9308F}" type="slidenum">
              <a:rPr lang="de-DE" smtClean="0"/>
              <a:pPr/>
              <a:t>10</a:t>
            </a:fld>
            <a:r>
              <a:rPr lang="de-DE" b="0" smtClean="0"/>
              <a:t> | Alexander Volland</a:t>
            </a:r>
            <a:endParaRPr lang="de-DE" dirty="0"/>
          </a:p>
        </p:txBody>
      </p:sp>
      <p:sp>
        <p:nvSpPr>
          <p:cNvPr id="5" name="Fußzeilenplatzhalter 4"/>
          <p:cNvSpPr>
            <a:spLocks noGrp="1"/>
          </p:cNvSpPr>
          <p:nvPr>
            <p:ph type="ftr" sz="quarter" idx="11"/>
          </p:nvPr>
        </p:nvSpPr>
        <p:spPr/>
        <p:txBody>
          <a:bodyPr/>
          <a:lstStyle/>
          <a:p>
            <a:r>
              <a:rPr lang="de-DE" smtClean="0"/>
              <a:t>© Gesellschaft für Informatik e.V. (GI) 2014</a:t>
            </a:r>
            <a:endParaRPr lang="de-DE" dirty="0"/>
          </a:p>
        </p:txBody>
      </p:sp>
      <p:sp>
        <p:nvSpPr>
          <p:cNvPr id="6" name="Textplatzhalter 5"/>
          <p:cNvSpPr>
            <a:spLocks noGrp="1"/>
          </p:cNvSpPr>
          <p:nvPr>
            <p:ph type="body" sz="quarter" idx="12"/>
          </p:nvPr>
        </p:nvSpPr>
        <p:spPr/>
        <p:txBody>
          <a:bodyPr/>
          <a:lstStyle/>
          <a:p>
            <a:r>
              <a:rPr lang="de-DE" dirty="0"/>
              <a:t>Uneinheitliche Definitionen und Bezeichnungen</a:t>
            </a:r>
          </a:p>
        </p:txBody>
      </p:sp>
      <p:sp>
        <p:nvSpPr>
          <p:cNvPr id="8" name="Titel 1"/>
          <p:cNvSpPr txBox="1">
            <a:spLocks/>
          </p:cNvSpPr>
          <p:nvPr/>
        </p:nvSpPr>
        <p:spPr bwMode="auto">
          <a:xfrm>
            <a:off x="252413" y="794122"/>
            <a:ext cx="6551835" cy="618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2800">
                <a:solidFill>
                  <a:srgbClr val="002D5A"/>
                </a:solidFill>
                <a:latin typeface="Calibri"/>
                <a:ea typeface="+mj-ea"/>
                <a:cs typeface="Calibri"/>
              </a:defRPr>
            </a:lvl1pPr>
            <a:lvl2pPr algn="l" rtl="0" eaLnBrk="1" fontAlgn="base" hangingPunct="1">
              <a:spcBef>
                <a:spcPct val="0"/>
              </a:spcBef>
              <a:spcAft>
                <a:spcPct val="0"/>
              </a:spcAft>
              <a:defRPr sz="2800">
                <a:solidFill>
                  <a:srgbClr val="002D5A"/>
                </a:solidFill>
                <a:latin typeface="Arial" charset="0"/>
                <a:ea typeface="ＭＳ Ｐゴシック" charset="0"/>
              </a:defRPr>
            </a:lvl2pPr>
            <a:lvl3pPr algn="l" rtl="0" eaLnBrk="1" fontAlgn="base" hangingPunct="1">
              <a:spcBef>
                <a:spcPct val="0"/>
              </a:spcBef>
              <a:spcAft>
                <a:spcPct val="0"/>
              </a:spcAft>
              <a:defRPr sz="2800">
                <a:solidFill>
                  <a:srgbClr val="002D5A"/>
                </a:solidFill>
                <a:latin typeface="Arial" charset="0"/>
                <a:ea typeface="ＭＳ Ｐゴシック" charset="0"/>
              </a:defRPr>
            </a:lvl3pPr>
            <a:lvl4pPr algn="l" rtl="0" eaLnBrk="1" fontAlgn="base" hangingPunct="1">
              <a:spcBef>
                <a:spcPct val="0"/>
              </a:spcBef>
              <a:spcAft>
                <a:spcPct val="0"/>
              </a:spcAft>
              <a:defRPr sz="2800">
                <a:solidFill>
                  <a:srgbClr val="002D5A"/>
                </a:solidFill>
                <a:latin typeface="Arial" charset="0"/>
                <a:ea typeface="ＭＳ Ｐゴシック" charset="0"/>
              </a:defRPr>
            </a:lvl4pPr>
            <a:lvl5pPr algn="l" rtl="0" eaLnBrk="1" fontAlgn="base" hangingPunct="1">
              <a:spcBef>
                <a:spcPct val="0"/>
              </a:spcBef>
              <a:spcAft>
                <a:spcPct val="0"/>
              </a:spcAft>
              <a:defRPr sz="2800">
                <a:solidFill>
                  <a:srgbClr val="002D5A"/>
                </a:solidFill>
                <a:latin typeface="Arial" charset="0"/>
                <a:ea typeface="ＭＳ Ｐゴシック" charset="0"/>
              </a:defRPr>
            </a:lvl5pPr>
            <a:lvl6pPr marL="457200" algn="l" rtl="0" eaLnBrk="1" fontAlgn="base" hangingPunct="1">
              <a:spcBef>
                <a:spcPct val="0"/>
              </a:spcBef>
              <a:spcAft>
                <a:spcPct val="0"/>
              </a:spcAft>
              <a:defRPr sz="2800">
                <a:solidFill>
                  <a:srgbClr val="002D5A"/>
                </a:solidFill>
                <a:latin typeface="Arial" charset="0"/>
                <a:ea typeface="ＭＳ Ｐゴシック" charset="0"/>
              </a:defRPr>
            </a:lvl6pPr>
            <a:lvl7pPr marL="914400" algn="l" rtl="0" eaLnBrk="1" fontAlgn="base" hangingPunct="1">
              <a:spcBef>
                <a:spcPct val="0"/>
              </a:spcBef>
              <a:spcAft>
                <a:spcPct val="0"/>
              </a:spcAft>
              <a:defRPr sz="2800">
                <a:solidFill>
                  <a:srgbClr val="002D5A"/>
                </a:solidFill>
                <a:latin typeface="Arial" charset="0"/>
                <a:ea typeface="ＭＳ Ｐゴシック" charset="0"/>
              </a:defRPr>
            </a:lvl7pPr>
            <a:lvl8pPr marL="1371600" algn="l" rtl="0" eaLnBrk="1" fontAlgn="base" hangingPunct="1">
              <a:spcBef>
                <a:spcPct val="0"/>
              </a:spcBef>
              <a:spcAft>
                <a:spcPct val="0"/>
              </a:spcAft>
              <a:defRPr sz="2800">
                <a:solidFill>
                  <a:srgbClr val="002D5A"/>
                </a:solidFill>
                <a:latin typeface="Arial" charset="0"/>
                <a:ea typeface="ＭＳ Ｐゴシック" charset="0"/>
              </a:defRPr>
            </a:lvl8pPr>
            <a:lvl9pPr marL="1828800" algn="l" rtl="0" eaLnBrk="1" fontAlgn="base" hangingPunct="1">
              <a:spcBef>
                <a:spcPct val="0"/>
              </a:spcBef>
              <a:spcAft>
                <a:spcPct val="0"/>
              </a:spcAft>
              <a:defRPr sz="2800">
                <a:solidFill>
                  <a:srgbClr val="002D5A"/>
                </a:solidFill>
                <a:latin typeface="Arial" charset="0"/>
                <a:ea typeface="ＭＳ Ｐゴシック" charset="0"/>
              </a:defRPr>
            </a:lvl9pPr>
          </a:lstStyle>
          <a:p>
            <a:r>
              <a:rPr lang="de-DE" dirty="0"/>
              <a:t>Definitionen in der Praxis </a:t>
            </a:r>
            <a:r>
              <a:rPr lang="de-DE" dirty="0" smtClean="0"/>
              <a:t>(2/2</a:t>
            </a:r>
            <a:r>
              <a:rPr lang="de-DE" dirty="0"/>
              <a:t>)</a:t>
            </a:r>
            <a:endParaRPr lang="de-DE" kern="0" dirty="0"/>
          </a:p>
        </p:txBody>
      </p:sp>
    </p:spTree>
    <p:extLst>
      <p:ext uri="{BB962C8B-B14F-4D97-AF65-F5344CB8AC3E}">
        <p14:creationId xmlns:p14="http://schemas.microsoft.com/office/powerpoint/2010/main" val="16708348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0"/>
          </p:nvPr>
        </p:nvSpPr>
        <p:spPr/>
        <p:txBody>
          <a:bodyPr/>
          <a:lstStyle/>
          <a:p>
            <a:fld id="{F23D5F5B-2EBD-744B-A35D-41A983A9308F}" type="slidenum">
              <a:rPr lang="de-DE" smtClean="0"/>
              <a:pPr/>
              <a:t>11</a:t>
            </a:fld>
            <a:r>
              <a:rPr lang="de-DE" b="0" smtClean="0"/>
              <a:t> | Alexander Volland</a:t>
            </a:r>
            <a:endParaRPr lang="de-DE" dirty="0"/>
          </a:p>
        </p:txBody>
      </p:sp>
      <p:sp>
        <p:nvSpPr>
          <p:cNvPr id="5" name="Fußzeilenplatzhalter 4"/>
          <p:cNvSpPr>
            <a:spLocks noGrp="1"/>
          </p:cNvSpPr>
          <p:nvPr>
            <p:ph type="ftr" sz="quarter" idx="11"/>
          </p:nvPr>
        </p:nvSpPr>
        <p:spPr/>
        <p:txBody>
          <a:bodyPr/>
          <a:lstStyle/>
          <a:p>
            <a:r>
              <a:rPr lang="de-DE" smtClean="0"/>
              <a:t>© Gesellschaft für Informatik e.V. (GI) 2014</a:t>
            </a:r>
            <a:endParaRPr lang="de-DE" dirty="0"/>
          </a:p>
        </p:txBody>
      </p:sp>
      <p:sp>
        <p:nvSpPr>
          <p:cNvPr id="6" name="Textplatzhalter 5"/>
          <p:cNvSpPr>
            <a:spLocks noGrp="1"/>
          </p:cNvSpPr>
          <p:nvPr>
            <p:ph type="body" sz="quarter" idx="12"/>
          </p:nvPr>
        </p:nvSpPr>
        <p:spPr/>
        <p:txBody>
          <a:bodyPr/>
          <a:lstStyle/>
          <a:p>
            <a:r>
              <a:rPr lang="de-DE" dirty="0"/>
              <a:t>Uneinheitliche Definitionen und Bezeichnungen</a:t>
            </a:r>
          </a:p>
        </p:txBody>
      </p:sp>
      <p:pic>
        <p:nvPicPr>
          <p:cNvPr id="7" name="Grafik 6"/>
          <p:cNvPicPr>
            <a:picLocks noChangeAspect="1"/>
          </p:cNvPicPr>
          <p:nvPr/>
        </p:nvPicPr>
        <p:blipFill>
          <a:blip r:embed="rId3"/>
          <a:stretch>
            <a:fillRect/>
          </a:stretch>
        </p:blipFill>
        <p:spPr>
          <a:xfrm>
            <a:off x="827584" y="1682731"/>
            <a:ext cx="7544128" cy="4638241"/>
          </a:xfrm>
          <a:prstGeom prst="rect">
            <a:avLst/>
          </a:prstGeom>
        </p:spPr>
      </p:pic>
      <p:sp>
        <p:nvSpPr>
          <p:cNvPr id="10" name="Fußzeilenplatzhalter 4"/>
          <p:cNvSpPr txBox="1">
            <a:spLocks/>
          </p:cNvSpPr>
          <p:nvPr/>
        </p:nvSpPr>
        <p:spPr bwMode="auto">
          <a:xfrm>
            <a:off x="4453762" y="6206672"/>
            <a:ext cx="39179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defPPr>
              <a:defRPr lang="de-DE"/>
            </a:defPPr>
            <a:lvl1pPr algn="l" rtl="0" eaLnBrk="0" fontAlgn="base" hangingPunct="0">
              <a:spcBef>
                <a:spcPct val="0"/>
              </a:spcBef>
              <a:spcAft>
                <a:spcPct val="0"/>
              </a:spcAft>
              <a:defRPr sz="900" kern="1200">
                <a:solidFill>
                  <a:srgbClr val="000066"/>
                </a:solidFill>
                <a:latin typeface="+mn-lt"/>
                <a:ea typeface="ＭＳ Ｐゴシック" charset="0"/>
                <a:cs typeface="+mn-cs"/>
              </a:defRPr>
            </a:lvl1pPr>
            <a:lvl2pPr marL="457200" algn="l" rtl="0" eaLnBrk="0" fontAlgn="base" hangingPunct="0">
              <a:spcBef>
                <a:spcPct val="0"/>
              </a:spcBef>
              <a:spcAft>
                <a:spcPct val="0"/>
              </a:spcAft>
              <a:defRPr sz="2400" kern="1200">
                <a:solidFill>
                  <a:schemeClr val="tx1"/>
                </a:solidFill>
                <a:latin typeface="Times" charset="0"/>
                <a:ea typeface="ＭＳ Ｐゴシック" charset="0"/>
                <a:cs typeface="+mn-cs"/>
              </a:defRPr>
            </a:lvl2pPr>
            <a:lvl3pPr marL="914400" algn="l" rtl="0" eaLnBrk="0" fontAlgn="base" hangingPunct="0">
              <a:spcBef>
                <a:spcPct val="0"/>
              </a:spcBef>
              <a:spcAft>
                <a:spcPct val="0"/>
              </a:spcAft>
              <a:defRPr sz="2400" kern="1200">
                <a:solidFill>
                  <a:schemeClr val="tx1"/>
                </a:solidFill>
                <a:latin typeface="Times" charset="0"/>
                <a:ea typeface="ＭＳ Ｐゴシック" charset="0"/>
                <a:cs typeface="+mn-cs"/>
              </a:defRPr>
            </a:lvl3pPr>
            <a:lvl4pPr marL="1371600" algn="l" rtl="0" eaLnBrk="0" fontAlgn="base" hangingPunct="0">
              <a:spcBef>
                <a:spcPct val="0"/>
              </a:spcBef>
              <a:spcAft>
                <a:spcPct val="0"/>
              </a:spcAft>
              <a:defRPr sz="2400" kern="1200">
                <a:solidFill>
                  <a:schemeClr val="tx1"/>
                </a:solidFill>
                <a:latin typeface="Times" charset="0"/>
                <a:ea typeface="ＭＳ Ｐゴシック" charset="0"/>
                <a:cs typeface="+mn-cs"/>
              </a:defRPr>
            </a:lvl4pPr>
            <a:lvl5pPr marL="1828800" algn="l" rtl="0" eaLnBrk="0" fontAlgn="base" hangingPunct="0">
              <a:spcBef>
                <a:spcPct val="0"/>
              </a:spcBef>
              <a:spcAft>
                <a:spcPct val="0"/>
              </a:spcAft>
              <a:defRPr sz="2400" kern="1200">
                <a:solidFill>
                  <a:schemeClr val="tx1"/>
                </a:solidFill>
                <a:latin typeface="Times" charset="0"/>
                <a:ea typeface="ＭＳ Ｐゴシック" charset="0"/>
                <a:cs typeface="+mn-cs"/>
              </a:defRPr>
            </a:lvl5pPr>
            <a:lvl6pPr marL="2286000" algn="l" defTabSz="457200" rtl="0" eaLnBrk="1" latinLnBrk="0" hangingPunct="1">
              <a:defRPr sz="2400" kern="1200">
                <a:solidFill>
                  <a:schemeClr val="tx1"/>
                </a:solidFill>
                <a:latin typeface="Times" charset="0"/>
                <a:ea typeface="ＭＳ Ｐゴシック" charset="0"/>
                <a:cs typeface="+mn-cs"/>
              </a:defRPr>
            </a:lvl6pPr>
            <a:lvl7pPr marL="2743200" algn="l" defTabSz="457200" rtl="0" eaLnBrk="1" latinLnBrk="0" hangingPunct="1">
              <a:defRPr sz="2400" kern="1200">
                <a:solidFill>
                  <a:schemeClr val="tx1"/>
                </a:solidFill>
                <a:latin typeface="Times" charset="0"/>
                <a:ea typeface="ＭＳ Ｐゴシック" charset="0"/>
                <a:cs typeface="+mn-cs"/>
              </a:defRPr>
            </a:lvl7pPr>
            <a:lvl8pPr marL="3200400" algn="l" defTabSz="457200" rtl="0" eaLnBrk="1" latinLnBrk="0" hangingPunct="1">
              <a:defRPr sz="2400" kern="1200">
                <a:solidFill>
                  <a:schemeClr val="tx1"/>
                </a:solidFill>
                <a:latin typeface="Times" charset="0"/>
                <a:ea typeface="ＭＳ Ｐゴシック" charset="0"/>
                <a:cs typeface="+mn-cs"/>
              </a:defRPr>
            </a:lvl8pPr>
            <a:lvl9pPr marL="3657600" algn="l" defTabSz="457200" rtl="0" eaLnBrk="1" latinLnBrk="0" hangingPunct="1">
              <a:defRPr sz="2400" kern="1200">
                <a:solidFill>
                  <a:schemeClr val="tx1"/>
                </a:solidFill>
                <a:latin typeface="Times" charset="0"/>
                <a:ea typeface="ＭＳ Ｐゴシック" charset="0"/>
                <a:cs typeface="+mn-cs"/>
              </a:defRPr>
            </a:lvl9pPr>
          </a:lstStyle>
          <a:p>
            <a:pPr algn="r"/>
            <a:r>
              <a:rPr lang="de-DE" dirty="0" smtClean="0"/>
              <a:t>Quelle: PMO </a:t>
            </a:r>
            <a:r>
              <a:rPr lang="de-DE" dirty="0" err="1" smtClean="0"/>
              <a:t>Maturity</a:t>
            </a:r>
            <a:r>
              <a:rPr lang="de-DE" dirty="0" smtClean="0"/>
              <a:t> Study 2010, </a:t>
            </a:r>
            <a:r>
              <a:rPr lang="de-DE" dirty="0"/>
              <a:t>Prof. Dr. Michael Amberg</a:t>
            </a:r>
          </a:p>
        </p:txBody>
      </p:sp>
      <p:sp>
        <p:nvSpPr>
          <p:cNvPr id="12" name="Titel 1"/>
          <p:cNvSpPr txBox="1">
            <a:spLocks/>
          </p:cNvSpPr>
          <p:nvPr/>
        </p:nvSpPr>
        <p:spPr bwMode="auto">
          <a:xfrm>
            <a:off x="252413" y="794122"/>
            <a:ext cx="6551835" cy="618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2800">
                <a:solidFill>
                  <a:srgbClr val="002D5A"/>
                </a:solidFill>
                <a:latin typeface="Calibri"/>
                <a:ea typeface="+mj-ea"/>
                <a:cs typeface="Calibri"/>
              </a:defRPr>
            </a:lvl1pPr>
            <a:lvl2pPr algn="l" rtl="0" eaLnBrk="1" fontAlgn="base" hangingPunct="1">
              <a:spcBef>
                <a:spcPct val="0"/>
              </a:spcBef>
              <a:spcAft>
                <a:spcPct val="0"/>
              </a:spcAft>
              <a:defRPr sz="2800">
                <a:solidFill>
                  <a:srgbClr val="002D5A"/>
                </a:solidFill>
                <a:latin typeface="Arial" charset="0"/>
                <a:ea typeface="ＭＳ Ｐゴシック" charset="0"/>
              </a:defRPr>
            </a:lvl2pPr>
            <a:lvl3pPr algn="l" rtl="0" eaLnBrk="1" fontAlgn="base" hangingPunct="1">
              <a:spcBef>
                <a:spcPct val="0"/>
              </a:spcBef>
              <a:spcAft>
                <a:spcPct val="0"/>
              </a:spcAft>
              <a:defRPr sz="2800">
                <a:solidFill>
                  <a:srgbClr val="002D5A"/>
                </a:solidFill>
                <a:latin typeface="Arial" charset="0"/>
                <a:ea typeface="ＭＳ Ｐゴシック" charset="0"/>
              </a:defRPr>
            </a:lvl3pPr>
            <a:lvl4pPr algn="l" rtl="0" eaLnBrk="1" fontAlgn="base" hangingPunct="1">
              <a:spcBef>
                <a:spcPct val="0"/>
              </a:spcBef>
              <a:spcAft>
                <a:spcPct val="0"/>
              </a:spcAft>
              <a:defRPr sz="2800">
                <a:solidFill>
                  <a:srgbClr val="002D5A"/>
                </a:solidFill>
                <a:latin typeface="Arial" charset="0"/>
                <a:ea typeface="ＭＳ Ｐゴシック" charset="0"/>
              </a:defRPr>
            </a:lvl4pPr>
            <a:lvl5pPr algn="l" rtl="0" eaLnBrk="1" fontAlgn="base" hangingPunct="1">
              <a:spcBef>
                <a:spcPct val="0"/>
              </a:spcBef>
              <a:spcAft>
                <a:spcPct val="0"/>
              </a:spcAft>
              <a:defRPr sz="2800">
                <a:solidFill>
                  <a:srgbClr val="002D5A"/>
                </a:solidFill>
                <a:latin typeface="Arial" charset="0"/>
                <a:ea typeface="ＭＳ Ｐゴシック" charset="0"/>
              </a:defRPr>
            </a:lvl5pPr>
            <a:lvl6pPr marL="457200" algn="l" rtl="0" eaLnBrk="1" fontAlgn="base" hangingPunct="1">
              <a:spcBef>
                <a:spcPct val="0"/>
              </a:spcBef>
              <a:spcAft>
                <a:spcPct val="0"/>
              </a:spcAft>
              <a:defRPr sz="2800">
                <a:solidFill>
                  <a:srgbClr val="002D5A"/>
                </a:solidFill>
                <a:latin typeface="Arial" charset="0"/>
                <a:ea typeface="ＭＳ Ｐゴシック" charset="0"/>
              </a:defRPr>
            </a:lvl6pPr>
            <a:lvl7pPr marL="914400" algn="l" rtl="0" eaLnBrk="1" fontAlgn="base" hangingPunct="1">
              <a:spcBef>
                <a:spcPct val="0"/>
              </a:spcBef>
              <a:spcAft>
                <a:spcPct val="0"/>
              </a:spcAft>
              <a:defRPr sz="2800">
                <a:solidFill>
                  <a:srgbClr val="002D5A"/>
                </a:solidFill>
                <a:latin typeface="Arial" charset="0"/>
                <a:ea typeface="ＭＳ Ｐゴシック" charset="0"/>
              </a:defRPr>
            </a:lvl7pPr>
            <a:lvl8pPr marL="1371600" algn="l" rtl="0" eaLnBrk="1" fontAlgn="base" hangingPunct="1">
              <a:spcBef>
                <a:spcPct val="0"/>
              </a:spcBef>
              <a:spcAft>
                <a:spcPct val="0"/>
              </a:spcAft>
              <a:defRPr sz="2800">
                <a:solidFill>
                  <a:srgbClr val="002D5A"/>
                </a:solidFill>
                <a:latin typeface="Arial" charset="0"/>
                <a:ea typeface="ＭＳ Ｐゴシック" charset="0"/>
              </a:defRPr>
            </a:lvl8pPr>
            <a:lvl9pPr marL="1828800" algn="l" rtl="0" eaLnBrk="1" fontAlgn="base" hangingPunct="1">
              <a:spcBef>
                <a:spcPct val="0"/>
              </a:spcBef>
              <a:spcAft>
                <a:spcPct val="0"/>
              </a:spcAft>
              <a:defRPr sz="2800">
                <a:solidFill>
                  <a:srgbClr val="002D5A"/>
                </a:solidFill>
                <a:latin typeface="Arial" charset="0"/>
                <a:ea typeface="ＭＳ Ｐゴシック" charset="0"/>
              </a:defRPr>
            </a:lvl9pPr>
          </a:lstStyle>
          <a:p>
            <a:r>
              <a:rPr lang="de-DE" kern="0" dirty="0" smtClean="0"/>
              <a:t>Uneinheitliche Bezeichnungen </a:t>
            </a:r>
          </a:p>
          <a:p>
            <a:r>
              <a:rPr lang="de-DE" kern="0" dirty="0" smtClean="0"/>
              <a:t>erschweren die Kommunikation </a:t>
            </a:r>
            <a:endParaRPr lang="de-DE" kern="0" dirty="0"/>
          </a:p>
        </p:txBody>
      </p:sp>
      <p:sp>
        <p:nvSpPr>
          <p:cNvPr id="2" name="Gewitterblitz 1"/>
          <p:cNvSpPr/>
          <p:nvPr/>
        </p:nvSpPr>
        <p:spPr bwMode="auto">
          <a:xfrm>
            <a:off x="678072" y="3501008"/>
            <a:ext cx="173856" cy="216024"/>
          </a:xfrm>
          <a:prstGeom prst="lightningBolt">
            <a:avLst/>
          </a:prstGeom>
          <a:solidFill>
            <a:srgbClr val="C0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de-DE" sz="2000" dirty="0">
              <a:solidFill>
                <a:srgbClr val="002D5A"/>
              </a:solidFill>
              <a:latin typeface="Calibri"/>
              <a:ea typeface="+mn-ea"/>
              <a:cs typeface="Calibri"/>
            </a:endParaRPr>
          </a:p>
        </p:txBody>
      </p:sp>
      <p:sp>
        <p:nvSpPr>
          <p:cNvPr id="9" name="Gewitterblitz 8"/>
          <p:cNvSpPr/>
          <p:nvPr/>
        </p:nvSpPr>
        <p:spPr bwMode="auto">
          <a:xfrm>
            <a:off x="678072" y="4025489"/>
            <a:ext cx="173856" cy="216024"/>
          </a:xfrm>
          <a:prstGeom prst="lightningBolt">
            <a:avLst/>
          </a:prstGeom>
          <a:solidFill>
            <a:srgbClr val="C00000"/>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de-DE" sz="2000" dirty="0">
              <a:solidFill>
                <a:srgbClr val="002D5A"/>
              </a:solidFill>
              <a:latin typeface="Calibri"/>
              <a:ea typeface="+mn-ea"/>
              <a:cs typeface="Calibri"/>
            </a:endParaRPr>
          </a:p>
        </p:txBody>
      </p:sp>
    </p:spTree>
    <p:extLst>
      <p:ext uri="{BB962C8B-B14F-4D97-AF65-F5344CB8AC3E}">
        <p14:creationId xmlns:p14="http://schemas.microsoft.com/office/powerpoint/2010/main" val="42450087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52413" y="1628800"/>
            <a:ext cx="8423275" cy="4752950"/>
          </a:xfrm>
        </p:spPr>
        <p:txBody>
          <a:bodyPr/>
          <a:lstStyle/>
          <a:p>
            <a:r>
              <a:rPr lang="de-DE" dirty="0" smtClean="0"/>
              <a:t>Begrüßung und Überblick</a:t>
            </a:r>
          </a:p>
          <a:p>
            <a:r>
              <a:rPr lang="de-DE" dirty="0"/>
              <a:t>Fragestellungen Erfahrungsaustausch</a:t>
            </a:r>
          </a:p>
          <a:p>
            <a:r>
              <a:rPr lang="de-DE" dirty="0"/>
              <a:t>Uneinheitliche Definitionen und Bezeichnungen</a:t>
            </a:r>
          </a:p>
          <a:p>
            <a:r>
              <a:rPr lang="de-DE" b="1" dirty="0"/>
              <a:t>Aufgaben und Funktionen eines PMO</a:t>
            </a:r>
          </a:p>
          <a:p>
            <a:r>
              <a:rPr lang="de-DE" dirty="0"/>
              <a:t>Wahrnehmung des PMO im Unternehmen</a:t>
            </a:r>
          </a:p>
          <a:p>
            <a:r>
              <a:rPr lang="de-DE" dirty="0"/>
              <a:t>Einführung von PMOs</a:t>
            </a:r>
          </a:p>
        </p:txBody>
      </p:sp>
      <p:sp>
        <p:nvSpPr>
          <p:cNvPr id="2" name="Titel 1"/>
          <p:cNvSpPr>
            <a:spLocks noGrp="1"/>
          </p:cNvSpPr>
          <p:nvPr>
            <p:ph type="title"/>
          </p:nvPr>
        </p:nvSpPr>
        <p:spPr/>
        <p:txBody>
          <a:bodyPr/>
          <a:lstStyle/>
          <a:p>
            <a:r>
              <a:rPr lang="de-DE" dirty="0" smtClean="0"/>
              <a:t>Agenda</a:t>
            </a:r>
            <a:endParaRPr lang="de-DE" dirty="0"/>
          </a:p>
        </p:txBody>
      </p:sp>
      <p:sp>
        <p:nvSpPr>
          <p:cNvPr id="4" name="Foliennummernplatzhalter 3"/>
          <p:cNvSpPr>
            <a:spLocks noGrp="1"/>
          </p:cNvSpPr>
          <p:nvPr>
            <p:ph type="sldNum" sz="quarter" idx="10"/>
          </p:nvPr>
        </p:nvSpPr>
        <p:spPr/>
        <p:txBody>
          <a:bodyPr/>
          <a:lstStyle/>
          <a:p>
            <a:fld id="{F23D5F5B-2EBD-744B-A35D-41A983A9308F}" type="slidenum">
              <a:rPr lang="de-DE" smtClean="0"/>
              <a:pPr/>
              <a:t>12</a:t>
            </a:fld>
            <a:r>
              <a:rPr lang="de-DE" b="0" dirty="0" smtClean="0"/>
              <a:t> | Alexander Volland</a:t>
            </a:r>
            <a:endParaRPr lang="de-DE" dirty="0"/>
          </a:p>
        </p:txBody>
      </p:sp>
      <p:sp>
        <p:nvSpPr>
          <p:cNvPr id="5" name="Fußzeilenplatzhalter 4"/>
          <p:cNvSpPr>
            <a:spLocks noGrp="1"/>
          </p:cNvSpPr>
          <p:nvPr>
            <p:ph type="ftr" sz="quarter" idx="11"/>
          </p:nvPr>
        </p:nvSpPr>
        <p:spPr/>
        <p:txBody>
          <a:bodyPr/>
          <a:lstStyle/>
          <a:p>
            <a:r>
              <a:rPr lang="de-DE" dirty="0" smtClean="0"/>
              <a:t>© Gesellschaft für Informatik e.V. (GI) 2014</a:t>
            </a:r>
            <a:endParaRPr lang="de-DE" dirty="0"/>
          </a:p>
        </p:txBody>
      </p:sp>
    </p:spTree>
    <p:extLst>
      <p:ext uri="{BB962C8B-B14F-4D97-AF65-F5344CB8AC3E}">
        <p14:creationId xmlns:p14="http://schemas.microsoft.com/office/powerpoint/2010/main" val="27894126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52413" y="794122"/>
            <a:ext cx="7847979" cy="618654"/>
          </a:xfrm>
        </p:spPr>
        <p:txBody>
          <a:bodyPr/>
          <a:lstStyle/>
          <a:p>
            <a:r>
              <a:rPr lang="de-DE" dirty="0" smtClean="0"/>
              <a:t>Ein breites Spektrum an Betätigungs-</a:t>
            </a:r>
            <a:br>
              <a:rPr lang="de-DE" dirty="0" smtClean="0"/>
            </a:br>
            <a:r>
              <a:rPr lang="de-DE" dirty="0" err="1" smtClean="0"/>
              <a:t>feldern</a:t>
            </a:r>
            <a:r>
              <a:rPr lang="de-DE" dirty="0" smtClean="0"/>
              <a:t> kann dem PMO zugeordnet werden</a:t>
            </a:r>
            <a:endParaRPr lang="de-DE" dirty="0"/>
          </a:p>
        </p:txBody>
      </p:sp>
      <p:sp>
        <p:nvSpPr>
          <p:cNvPr id="3" name="Inhaltsplatzhalter 2"/>
          <p:cNvSpPr>
            <a:spLocks noGrp="1"/>
          </p:cNvSpPr>
          <p:nvPr>
            <p:ph idx="1"/>
          </p:nvPr>
        </p:nvSpPr>
        <p:spPr>
          <a:xfrm>
            <a:off x="4211637" y="1628800"/>
            <a:ext cx="4681537" cy="4752950"/>
          </a:xfrm>
        </p:spPr>
        <p:txBody>
          <a:bodyPr/>
          <a:lstStyle/>
          <a:p>
            <a:r>
              <a:rPr lang="de-DE" sz="2000" b="1" dirty="0"/>
              <a:t>Prozesse und Methoden (Standards)</a:t>
            </a:r>
          </a:p>
          <a:p>
            <a:r>
              <a:rPr lang="de-DE" sz="2000" b="1" dirty="0" smtClean="0"/>
              <a:t>Projektcontrolling</a:t>
            </a:r>
            <a:endParaRPr lang="de-DE" sz="2000" b="1" dirty="0"/>
          </a:p>
          <a:p>
            <a:r>
              <a:rPr lang="de-DE" sz="2000" b="1" dirty="0" smtClean="0"/>
              <a:t>Projektberichtswesen</a:t>
            </a:r>
            <a:endParaRPr lang="de-DE" sz="2000" b="1" dirty="0"/>
          </a:p>
          <a:p>
            <a:r>
              <a:rPr lang="de-DE" sz="2000" b="1" dirty="0" err="1" smtClean="0"/>
              <a:t>Projektpriorisierung</a:t>
            </a:r>
            <a:endParaRPr lang="de-DE" sz="2000" b="1" dirty="0"/>
          </a:p>
          <a:p>
            <a:r>
              <a:rPr lang="de-DE" sz="2000" dirty="0" smtClean="0"/>
              <a:t>Change </a:t>
            </a:r>
            <a:r>
              <a:rPr lang="de-DE" sz="2000" dirty="0"/>
              <a:t>Management / Anforderungsmanagement</a:t>
            </a:r>
          </a:p>
          <a:p>
            <a:r>
              <a:rPr lang="de-DE" sz="2000" dirty="0" smtClean="0"/>
              <a:t>Ressourcenmanagement</a:t>
            </a:r>
            <a:endParaRPr lang="de-DE" sz="2000" dirty="0"/>
          </a:p>
          <a:p>
            <a:r>
              <a:rPr lang="de-DE" sz="2000" dirty="0"/>
              <a:t>Risikomanagement</a:t>
            </a:r>
          </a:p>
          <a:p>
            <a:r>
              <a:rPr lang="de-DE" sz="2000" dirty="0" smtClean="0"/>
              <a:t>Wissensmanagement</a:t>
            </a:r>
          </a:p>
          <a:p>
            <a:r>
              <a:rPr lang="de-DE" sz="2000" dirty="0" smtClean="0"/>
              <a:t>Services (POs bereitstellen)</a:t>
            </a:r>
          </a:p>
          <a:p>
            <a:r>
              <a:rPr lang="de-DE" sz="2000" dirty="0" smtClean="0"/>
              <a:t>Qualitätsmanagement</a:t>
            </a:r>
          </a:p>
          <a:p>
            <a:r>
              <a:rPr lang="de-DE" sz="2000" dirty="0" smtClean="0"/>
              <a:t>Testmanagement</a:t>
            </a:r>
          </a:p>
          <a:p>
            <a:endParaRPr lang="de-DE" sz="2000" dirty="0"/>
          </a:p>
        </p:txBody>
      </p:sp>
      <p:sp>
        <p:nvSpPr>
          <p:cNvPr id="4" name="Foliennummernplatzhalter 3"/>
          <p:cNvSpPr>
            <a:spLocks noGrp="1"/>
          </p:cNvSpPr>
          <p:nvPr>
            <p:ph type="sldNum" sz="quarter" idx="10"/>
          </p:nvPr>
        </p:nvSpPr>
        <p:spPr/>
        <p:txBody>
          <a:bodyPr/>
          <a:lstStyle/>
          <a:p>
            <a:fld id="{F23D5F5B-2EBD-744B-A35D-41A983A9308F}" type="slidenum">
              <a:rPr lang="de-DE" smtClean="0"/>
              <a:pPr/>
              <a:t>13</a:t>
            </a:fld>
            <a:r>
              <a:rPr lang="de-DE" b="0" smtClean="0"/>
              <a:t> | Alexander Volland</a:t>
            </a:r>
            <a:endParaRPr lang="de-DE" dirty="0"/>
          </a:p>
        </p:txBody>
      </p:sp>
      <p:sp>
        <p:nvSpPr>
          <p:cNvPr id="5" name="Fußzeilenplatzhalter 4"/>
          <p:cNvSpPr>
            <a:spLocks noGrp="1"/>
          </p:cNvSpPr>
          <p:nvPr>
            <p:ph type="ftr" sz="quarter" idx="11"/>
          </p:nvPr>
        </p:nvSpPr>
        <p:spPr/>
        <p:txBody>
          <a:bodyPr/>
          <a:lstStyle/>
          <a:p>
            <a:r>
              <a:rPr lang="de-DE" smtClean="0"/>
              <a:t>© Gesellschaft für Informatik e.V. (GI) 2014</a:t>
            </a:r>
            <a:endParaRPr lang="de-DE" dirty="0"/>
          </a:p>
        </p:txBody>
      </p:sp>
      <p:sp>
        <p:nvSpPr>
          <p:cNvPr id="6" name="Textplatzhalter 5"/>
          <p:cNvSpPr>
            <a:spLocks noGrp="1"/>
          </p:cNvSpPr>
          <p:nvPr>
            <p:ph type="body" sz="quarter" idx="12"/>
          </p:nvPr>
        </p:nvSpPr>
        <p:spPr/>
        <p:txBody>
          <a:bodyPr/>
          <a:lstStyle/>
          <a:p>
            <a:r>
              <a:rPr lang="de-DE" dirty="0" smtClean="0"/>
              <a:t>Aufgaben und Funktionen eines PMO</a:t>
            </a:r>
            <a:endParaRPr lang="de-DE" dirty="0"/>
          </a:p>
        </p:txBody>
      </p:sp>
      <p:sp>
        <p:nvSpPr>
          <p:cNvPr id="8" name="Textfeld 7"/>
          <p:cNvSpPr txBox="1"/>
          <p:nvPr/>
        </p:nvSpPr>
        <p:spPr>
          <a:xfrm>
            <a:off x="683568" y="3093911"/>
            <a:ext cx="2885726" cy="1815882"/>
          </a:xfrm>
          <a:prstGeom prst="rect">
            <a:avLst/>
          </a:prstGeom>
          <a:noFill/>
        </p:spPr>
        <p:txBody>
          <a:bodyPr wrap="none" rtlCol="0">
            <a:spAutoFit/>
          </a:bodyPr>
          <a:lstStyle/>
          <a:p>
            <a:pPr marL="457200" indent="-457200">
              <a:buFont typeface="Arial" panose="020B0604020202020204" pitchFamily="34" charset="0"/>
              <a:buChar char="•"/>
            </a:pPr>
            <a:r>
              <a:rPr lang="de-DE" sz="2800" dirty="0" smtClean="0">
                <a:solidFill>
                  <a:srgbClr val="002D5A"/>
                </a:solidFill>
                <a:latin typeface="+mj-lt"/>
              </a:rPr>
              <a:t>Koordination</a:t>
            </a:r>
          </a:p>
          <a:p>
            <a:pPr marL="457200" indent="-457200">
              <a:buFont typeface="Arial" panose="020B0604020202020204" pitchFamily="34" charset="0"/>
              <a:buChar char="•"/>
            </a:pPr>
            <a:r>
              <a:rPr lang="de-DE" sz="2800" dirty="0" smtClean="0">
                <a:solidFill>
                  <a:srgbClr val="002D5A"/>
                </a:solidFill>
                <a:latin typeface="+mj-lt"/>
              </a:rPr>
              <a:t>Unterstützung</a:t>
            </a:r>
          </a:p>
          <a:p>
            <a:pPr marL="457200" indent="-457200">
              <a:buFont typeface="Arial" panose="020B0604020202020204" pitchFamily="34" charset="0"/>
              <a:buChar char="•"/>
            </a:pPr>
            <a:r>
              <a:rPr lang="de-DE" sz="2800" dirty="0" smtClean="0">
                <a:solidFill>
                  <a:srgbClr val="002D5A"/>
                </a:solidFill>
                <a:latin typeface="+mj-lt"/>
              </a:rPr>
              <a:t>Beratung</a:t>
            </a:r>
          </a:p>
          <a:p>
            <a:pPr marL="457200" indent="-457200">
              <a:buFont typeface="Arial" panose="020B0604020202020204" pitchFamily="34" charset="0"/>
              <a:buChar char="•"/>
            </a:pPr>
            <a:r>
              <a:rPr lang="de-DE" sz="2800" dirty="0" smtClean="0">
                <a:solidFill>
                  <a:srgbClr val="002D5A"/>
                </a:solidFill>
                <a:latin typeface="+mj-lt"/>
              </a:rPr>
              <a:t>Regulierung</a:t>
            </a:r>
            <a:endParaRPr lang="de-DE" sz="2800" dirty="0">
              <a:solidFill>
                <a:srgbClr val="002D5A"/>
              </a:solidFill>
              <a:latin typeface="+mj-lt"/>
            </a:endParaRPr>
          </a:p>
        </p:txBody>
      </p:sp>
      <p:sp>
        <p:nvSpPr>
          <p:cNvPr id="9" name="Geschweifte Klammer links 8"/>
          <p:cNvSpPr/>
          <p:nvPr/>
        </p:nvSpPr>
        <p:spPr bwMode="auto">
          <a:xfrm>
            <a:off x="3851920" y="1698104"/>
            <a:ext cx="288032" cy="4683224"/>
          </a:xfrm>
          <a:prstGeom prst="leftBrace">
            <a:avLst/>
          </a:prstGeom>
          <a:noFill/>
          <a:ln w="9525" cap="flat" cmpd="sng" algn="ctr">
            <a:solidFill>
              <a:srgbClr val="000066"/>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2400" b="0" i="0" u="none" strike="noStrike" cap="none" normalizeH="0" baseline="0">
              <a:ln>
                <a:noFill/>
              </a:ln>
              <a:solidFill>
                <a:schemeClr val="tx1"/>
              </a:solidFill>
              <a:effectLst/>
              <a:latin typeface="Times" charset="0"/>
              <a:ea typeface="ＭＳ Ｐゴシック" charset="0"/>
            </a:endParaRPr>
          </a:p>
        </p:txBody>
      </p:sp>
      <p:sp>
        <p:nvSpPr>
          <p:cNvPr id="10" name="Wolke 9"/>
          <p:cNvSpPr/>
          <p:nvPr/>
        </p:nvSpPr>
        <p:spPr bwMode="auto">
          <a:xfrm>
            <a:off x="668119" y="5085184"/>
            <a:ext cx="2807990" cy="1368152"/>
          </a:xfrm>
          <a:prstGeom prst="cloud">
            <a:avLst/>
          </a:prstGeom>
          <a:solidFill>
            <a:schemeClr val="bg1">
              <a:lumMod val="8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1400" dirty="0" smtClean="0">
                <a:solidFill>
                  <a:srgbClr val="002D5A"/>
                </a:solidFill>
                <a:latin typeface="Calibri"/>
                <a:ea typeface="+mn-ea"/>
                <a:cs typeface="Calibri"/>
              </a:rPr>
              <a:t>sich widersprechende Funktionen führen in der Praxis zu Problemen</a:t>
            </a:r>
            <a:endParaRPr lang="de-DE" sz="1400" dirty="0">
              <a:solidFill>
                <a:srgbClr val="002D5A"/>
              </a:solidFill>
              <a:latin typeface="Calibri"/>
              <a:ea typeface="+mn-ea"/>
              <a:cs typeface="Calibri"/>
            </a:endParaRPr>
          </a:p>
        </p:txBody>
      </p:sp>
    </p:spTree>
    <p:extLst>
      <p:ext uri="{BB962C8B-B14F-4D97-AF65-F5344CB8AC3E}">
        <p14:creationId xmlns:p14="http://schemas.microsoft.com/office/powerpoint/2010/main" val="28147662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52413" y="836712"/>
            <a:ext cx="7847979" cy="618654"/>
          </a:xfrm>
        </p:spPr>
        <p:txBody>
          <a:bodyPr/>
          <a:lstStyle/>
          <a:p>
            <a:r>
              <a:rPr lang="de-DE" dirty="0" smtClean="0"/>
              <a:t>Funktionsauswahl auf Basis der </a:t>
            </a:r>
            <a:br>
              <a:rPr lang="de-DE" dirty="0" smtClean="0"/>
            </a:br>
            <a:r>
              <a:rPr lang="de-DE" dirty="0" smtClean="0"/>
              <a:t>aktuellen Herausforderung des Unternehmens?</a:t>
            </a:r>
            <a:endParaRPr lang="de-DE" dirty="0"/>
          </a:p>
        </p:txBody>
      </p:sp>
      <p:sp>
        <p:nvSpPr>
          <p:cNvPr id="3" name="Inhaltsplatzhalter 2"/>
          <p:cNvSpPr>
            <a:spLocks noGrp="1"/>
          </p:cNvSpPr>
          <p:nvPr>
            <p:ph idx="1"/>
          </p:nvPr>
        </p:nvSpPr>
        <p:spPr/>
        <p:txBody>
          <a:bodyPr/>
          <a:lstStyle/>
          <a:p>
            <a:pPr marL="0" indent="0">
              <a:spcBef>
                <a:spcPts val="200"/>
              </a:spcBef>
              <a:buNone/>
            </a:pPr>
            <a:r>
              <a:rPr lang="de-DE" dirty="0" smtClean="0"/>
              <a:t>Typische Herausforderungen für Projekte</a:t>
            </a:r>
          </a:p>
          <a:p>
            <a:pPr>
              <a:spcBef>
                <a:spcPts val="200"/>
              </a:spcBef>
            </a:pPr>
            <a:r>
              <a:rPr lang="de-DE" dirty="0" smtClean="0"/>
              <a:t>Ungenaue oder wechselnde Anforderungsdefinition</a:t>
            </a:r>
          </a:p>
          <a:p>
            <a:pPr>
              <a:spcBef>
                <a:spcPts val="200"/>
              </a:spcBef>
            </a:pPr>
            <a:r>
              <a:rPr lang="de-DE" dirty="0" smtClean="0"/>
              <a:t>Fehlende Begrenzung des Projektumfangs auf das Wesentliche</a:t>
            </a:r>
          </a:p>
          <a:p>
            <a:pPr>
              <a:spcBef>
                <a:spcPts val="200"/>
              </a:spcBef>
            </a:pPr>
            <a:r>
              <a:rPr lang="de-DE" dirty="0" smtClean="0"/>
              <a:t>Fehleinschätzung des Projektumfangs, bzw. der Komplexität</a:t>
            </a:r>
          </a:p>
          <a:p>
            <a:pPr>
              <a:spcBef>
                <a:spcPts val="200"/>
              </a:spcBef>
            </a:pPr>
            <a:r>
              <a:rPr lang="de-DE" dirty="0"/>
              <a:t>Mangelhafte </a:t>
            </a:r>
            <a:r>
              <a:rPr lang="de-DE" dirty="0" smtClean="0"/>
              <a:t>Projektplanung und Projektkoordination</a:t>
            </a:r>
          </a:p>
          <a:p>
            <a:pPr>
              <a:spcBef>
                <a:spcPts val="200"/>
              </a:spcBef>
            </a:pPr>
            <a:r>
              <a:rPr lang="de-DE" dirty="0" smtClean="0"/>
              <a:t>Mangelhafte Projektmanagementkompetenz / unerfahrene Projektleiter</a:t>
            </a:r>
          </a:p>
          <a:p>
            <a:pPr>
              <a:spcBef>
                <a:spcPts val="200"/>
              </a:spcBef>
            </a:pPr>
            <a:r>
              <a:rPr lang="de-DE" dirty="0" smtClean="0"/>
              <a:t>Schlechte Ressourcenplanung / Ressourcenverfügbarkeit im Unternehmen</a:t>
            </a:r>
          </a:p>
          <a:p>
            <a:pPr>
              <a:spcBef>
                <a:spcPts val="200"/>
              </a:spcBef>
            </a:pPr>
            <a:r>
              <a:rPr lang="de-DE" dirty="0" smtClean="0"/>
              <a:t>Fehlende Prüfung des Projekterfolgs (Business Case)</a:t>
            </a:r>
          </a:p>
          <a:p>
            <a:pPr marL="0" indent="0">
              <a:spcBef>
                <a:spcPts val="200"/>
              </a:spcBef>
              <a:buNone/>
            </a:pPr>
            <a:r>
              <a:rPr lang="de-DE" dirty="0" smtClean="0">
                <a:sym typeface="Wingdings" panose="05000000000000000000" pitchFamily="2" charset="2"/>
              </a:rPr>
              <a:t> Die tatsächlichen Herausforderungen des jeweiligen Unternehmens sind zu analysieren.</a:t>
            </a:r>
            <a:endParaRPr lang="de-DE" dirty="0" smtClean="0"/>
          </a:p>
          <a:p>
            <a:pPr>
              <a:spcBef>
                <a:spcPts val="200"/>
              </a:spcBef>
            </a:pPr>
            <a:endParaRPr lang="de-DE" dirty="0"/>
          </a:p>
        </p:txBody>
      </p:sp>
      <p:sp>
        <p:nvSpPr>
          <p:cNvPr id="4" name="Foliennummernplatzhalter 3"/>
          <p:cNvSpPr>
            <a:spLocks noGrp="1"/>
          </p:cNvSpPr>
          <p:nvPr>
            <p:ph type="sldNum" sz="quarter" idx="10"/>
          </p:nvPr>
        </p:nvSpPr>
        <p:spPr/>
        <p:txBody>
          <a:bodyPr/>
          <a:lstStyle/>
          <a:p>
            <a:fld id="{F23D5F5B-2EBD-744B-A35D-41A983A9308F}" type="slidenum">
              <a:rPr lang="de-DE" smtClean="0"/>
              <a:pPr/>
              <a:t>14</a:t>
            </a:fld>
            <a:r>
              <a:rPr lang="de-DE" b="0" smtClean="0"/>
              <a:t> | Alexander Volland</a:t>
            </a:r>
            <a:endParaRPr lang="de-DE" dirty="0"/>
          </a:p>
        </p:txBody>
      </p:sp>
      <p:sp>
        <p:nvSpPr>
          <p:cNvPr id="5" name="Fußzeilenplatzhalter 4"/>
          <p:cNvSpPr>
            <a:spLocks noGrp="1"/>
          </p:cNvSpPr>
          <p:nvPr>
            <p:ph type="ftr" sz="quarter" idx="11"/>
          </p:nvPr>
        </p:nvSpPr>
        <p:spPr/>
        <p:txBody>
          <a:bodyPr/>
          <a:lstStyle/>
          <a:p>
            <a:r>
              <a:rPr lang="de-DE" smtClean="0"/>
              <a:t>© Gesellschaft für Informatik e.V. (GI) 2014</a:t>
            </a:r>
            <a:endParaRPr lang="de-DE" dirty="0"/>
          </a:p>
        </p:txBody>
      </p:sp>
      <p:sp>
        <p:nvSpPr>
          <p:cNvPr id="6" name="Textplatzhalter 5"/>
          <p:cNvSpPr>
            <a:spLocks noGrp="1"/>
          </p:cNvSpPr>
          <p:nvPr>
            <p:ph type="body" sz="quarter" idx="12"/>
          </p:nvPr>
        </p:nvSpPr>
        <p:spPr/>
        <p:txBody>
          <a:bodyPr/>
          <a:lstStyle/>
          <a:p>
            <a:r>
              <a:rPr lang="de-DE" dirty="0"/>
              <a:t>Aufgaben und Funktionen eines </a:t>
            </a:r>
            <a:r>
              <a:rPr lang="de-DE" dirty="0" smtClean="0"/>
              <a:t>PMO</a:t>
            </a:r>
            <a:endParaRPr lang="de-DE" dirty="0"/>
          </a:p>
        </p:txBody>
      </p:sp>
    </p:spTree>
    <p:extLst>
      <p:ext uri="{BB962C8B-B14F-4D97-AF65-F5344CB8AC3E}">
        <p14:creationId xmlns:p14="http://schemas.microsoft.com/office/powerpoint/2010/main" val="12071087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52413" y="1628800"/>
            <a:ext cx="8423275" cy="4752950"/>
          </a:xfrm>
        </p:spPr>
        <p:txBody>
          <a:bodyPr/>
          <a:lstStyle/>
          <a:p>
            <a:r>
              <a:rPr lang="de-DE" dirty="0" smtClean="0"/>
              <a:t>Begrüßung und Überblick</a:t>
            </a:r>
          </a:p>
          <a:p>
            <a:r>
              <a:rPr lang="de-DE" dirty="0"/>
              <a:t>Fragestellungen Erfahrungsaustausch</a:t>
            </a:r>
          </a:p>
          <a:p>
            <a:r>
              <a:rPr lang="de-DE" dirty="0"/>
              <a:t>Uneinheitliche Definitionen und Bezeichnungen</a:t>
            </a:r>
          </a:p>
          <a:p>
            <a:r>
              <a:rPr lang="de-DE" dirty="0"/>
              <a:t>Aufgaben und Funktionen eines PMO</a:t>
            </a:r>
          </a:p>
          <a:p>
            <a:r>
              <a:rPr lang="de-DE" b="1" dirty="0"/>
              <a:t>Wahrnehmung des PMO im Unternehmen</a:t>
            </a:r>
          </a:p>
          <a:p>
            <a:r>
              <a:rPr lang="de-DE" dirty="0"/>
              <a:t>Einführung von PMOs</a:t>
            </a:r>
          </a:p>
        </p:txBody>
      </p:sp>
      <p:sp>
        <p:nvSpPr>
          <p:cNvPr id="2" name="Titel 1"/>
          <p:cNvSpPr>
            <a:spLocks noGrp="1"/>
          </p:cNvSpPr>
          <p:nvPr>
            <p:ph type="title"/>
          </p:nvPr>
        </p:nvSpPr>
        <p:spPr/>
        <p:txBody>
          <a:bodyPr/>
          <a:lstStyle/>
          <a:p>
            <a:r>
              <a:rPr lang="de-DE" dirty="0" smtClean="0"/>
              <a:t>Agenda</a:t>
            </a:r>
            <a:endParaRPr lang="de-DE" dirty="0"/>
          </a:p>
        </p:txBody>
      </p:sp>
      <p:sp>
        <p:nvSpPr>
          <p:cNvPr id="4" name="Foliennummernplatzhalter 3"/>
          <p:cNvSpPr>
            <a:spLocks noGrp="1"/>
          </p:cNvSpPr>
          <p:nvPr>
            <p:ph type="sldNum" sz="quarter" idx="10"/>
          </p:nvPr>
        </p:nvSpPr>
        <p:spPr/>
        <p:txBody>
          <a:bodyPr/>
          <a:lstStyle/>
          <a:p>
            <a:fld id="{F23D5F5B-2EBD-744B-A35D-41A983A9308F}" type="slidenum">
              <a:rPr lang="de-DE" smtClean="0"/>
              <a:pPr/>
              <a:t>15</a:t>
            </a:fld>
            <a:r>
              <a:rPr lang="de-DE" b="0" dirty="0" smtClean="0"/>
              <a:t> | Alexander Volland</a:t>
            </a:r>
            <a:endParaRPr lang="de-DE" dirty="0"/>
          </a:p>
        </p:txBody>
      </p:sp>
      <p:sp>
        <p:nvSpPr>
          <p:cNvPr id="5" name="Fußzeilenplatzhalter 4"/>
          <p:cNvSpPr>
            <a:spLocks noGrp="1"/>
          </p:cNvSpPr>
          <p:nvPr>
            <p:ph type="ftr" sz="quarter" idx="11"/>
          </p:nvPr>
        </p:nvSpPr>
        <p:spPr/>
        <p:txBody>
          <a:bodyPr/>
          <a:lstStyle/>
          <a:p>
            <a:r>
              <a:rPr lang="de-DE" dirty="0" smtClean="0"/>
              <a:t>© Gesellschaft für Informatik e.V. (GI) 2014</a:t>
            </a:r>
            <a:endParaRPr lang="de-DE" dirty="0"/>
          </a:p>
        </p:txBody>
      </p:sp>
    </p:spTree>
    <p:extLst>
      <p:ext uri="{BB962C8B-B14F-4D97-AF65-F5344CB8AC3E}">
        <p14:creationId xmlns:p14="http://schemas.microsoft.com/office/powerpoint/2010/main" val="7158522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Leistungen in der Praxis (beispielhaft)</a:t>
            </a:r>
            <a:endParaRPr lang="de-DE" dirty="0"/>
          </a:p>
        </p:txBody>
      </p:sp>
      <p:sp>
        <p:nvSpPr>
          <p:cNvPr id="3" name="Inhaltsplatzhalter 2"/>
          <p:cNvSpPr>
            <a:spLocks noGrp="1"/>
          </p:cNvSpPr>
          <p:nvPr>
            <p:ph idx="1"/>
          </p:nvPr>
        </p:nvSpPr>
        <p:spPr/>
        <p:txBody>
          <a:bodyPr/>
          <a:lstStyle/>
          <a:p>
            <a:r>
              <a:rPr lang="de-DE" dirty="0" smtClean="0"/>
              <a:t>Definierter Projektantragsprozess ist der erste Schritt zu Transparenz und Verbindlichkeit</a:t>
            </a:r>
          </a:p>
          <a:p>
            <a:r>
              <a:rPr lang="de-DE" dirty="0" smtClean="0"/>
              <a:t>Projektstatus wird zentral sichtbar und wird einheitlich berichtet</a:t>
            </a:r>
          </a:p>
          <a:p>
            <a:r>
              <a:rPr lang="de-DE" dirty="0" smtClean="0"/>
              <a:t>Zentrale Ressourcenzuteilung nach Priorität des jeweiligen Projekts im Gesamtportfolio</a:t>
            </a:r>
          </a:p>
          <a:p>
            <a:r>
              <a:rPr lang="de-DE" dirty="0" smtClean="0"/>
              <a:t>Weniger Projektabbrüche durch ein Frühwarnsystem im (erzwungenen) </a:t>
            </a:r>
            <a:r>
              <a:rPr lang="de-DE" dirty="0" err="1" smtClean="0"/>
              <a:t>Projektreporting</a:t>
            </a:r>
            <a:endParaRPr lang="de-DE" dirty="0" smtClean="0"/>
          </a:p>
          <a:p>
            <a:r>
              <a:rPr lang="de-DE" dirty="0" smtClean="0"/>
              <a:t>Weiterbildung von Projektleitern initiiert</a:t>
            </a:r>
            <a:endParaRPr lang="de-DE" dirty="0"/>
          </a:p>
        </p:txBody>
      </p:sp>
      <p:sp>
        <p:nvSpPr>
          <p:cNvPr id="4" name="Foliennummernplatzhalter 3"/>
          <p:cNvSpPr>
            <a:spLocks noGrp="1"/>
          </p:cNvSpPr>
          <p:nvPr>
            <p:ph type="sldNum" sz="quarter" idx="10"/>
          </p:nvPr>
        </p:nvSpPr>
        <p:spPr/>
        <p:txBody>
          <a:bodyPr/>
          <a:lstStyle/>
          <a:p>
            <a:fld id="{F23D5F5B-2EBD-744B-A35D-41A983A9308F}" type="slidenum">
              <a:rPr lang="de-DE" smtClean="0"/>
              <a:pPr/>
              <a:t>16</a:t>
            </a:fld>
            <a:r>
              <a:rPr lang="de-DE" b="0" smtClean="0"/>
              <a:t> | Alexander Volland</a:t>
            </a:r>
            <a:endParaRPr lang="de-DE" dirty="0"/>
          </a:p>
        </p:txBody>
      </p:sp>
      <p:sp>
        <p:nvSpPr>
          <p:cNvPr id="5" name="Fußzeilenplatzhalter 4"/>
          <p:cNvSpPr>
            <a:spLocks noGrp="1"/>
          </p:cNvSpPr>
          <p:nvPr>
            <p:ph type="ftr" sz="quarter" idx="11"/>
          </p:nvPr>
        </p:nvSpPr>
        <p:spPr/>
        <p:txBody>
          <a:bodyPr/>
          <a:lstStyle/>
          <a:p>
            <a:r>
              <a:rPr lang="de-DE" smtClean="0"/>
              <a:t>© Gesellschaft für Informatik e.V. (GI) 2014</a:t>
            </a:r>
            <a:endParaRPr lang="de-DE" dirty="0"/>
          </a:p>
        </p:txBody>
      </p:sp>
      <p:sp>
        <p:nvSpPr>
          <p:cNvPr id="6" name="Textplatzhalter 5"/>
          <p:cNvSpPr>
            <a:spLocks noGrp="1"/>
          </p:cNvSpPr>
          <p:nvPr>
            <p:ph type="body" sz="quarter" idx="12"/>
          </p:nvPr>
        </p:nvSpPr>
        <p:spPr/>
        <p:txBody>
          <a:bodyPr/>
          <a:lstStyle/>
          <a:p>
            <a:r>
              <a:rPr lang="de-DE" dirty="0"/>
              <a:t>Wahrnehmung des PMO im Unternehmen</a:t>
            </a:r>
          </a:p>
        </p:txBody>
      </p:sp>
    </p:spTree>
    <p:extLst>
      <p:ext uri="{BB962C8B-B14F-4D97-AF65-F5344CB8AC3E}">
        <p14:creationId xmlns:p14="http://schemas.microsoft.com/office/powerpoint/2010/main" val="16930238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Inhaltsplatzhalter 6"/>
          <p:cNvGraphicFramePr>
            <a:graphicFrameLocks noGrp="1"/>
          </p:cNvGraphicFramePr>
          <p:nvPr>
            <p:ph idx="1"/>
            <p:extLst>
              <p:ext uri="{D42A27DB-BD31-4B8C-83A1-F6EECF244321}">
                <p14:modId xmlns:p14="http://schemas.microsoft.com/office/powerpoint/2010/main" val="1742524876"/>
              </p:ext>
            </p:extLst>
          </p:nvPr>
        </p:nvGraphicFramePr>
        <p:xfrm>
          <a:off x="252414" y="1628775"/>
          <a:ext cx="8640761" cy="4487040"/>
        </p:xfrm>
        <a:graphic>
          <a:graphicData uri="http://schemas.openxmlformats.org/drawingml/2006/table">
            <a:tbl>
              <a:tblPr bandRow="1">
                <a:tableStyleId>{5C22544A-7EE6-4342-B048-85BDC9FD1C3A}</a:tableStyleId>
              </a:tblPr>
              <a:tblGrid>
                <a:gridCol w="1929614"/>
                <a:gridCol w="203951"/>
                <a:gridCol w="1644501"/>
                <a:gridCol w="1011549"/>
                <a:gridCol w="1848452"/>
                <a:gridCol w="2002694"/>
              </a:tblGrid>
              <a:tr h="370840">
                <a:tc>
                  <a:txBody>
                    <a:bodyPr/>
                    <a:lstStyle/>
                    <a:p>
                      <a:r>
                        <a:rPr lang="de-DE" sz="1200" dirty="0" smtClean="0">
                          <a:solidFill>
                            <a:srgbClr val="000066"/>
                          </a:solidFill>
                        </a:rPr>
                        <a:t>+</a:t>
                      </a:r>
                      <a:r>
                        <a:rPr lang="de-DE" sz="1200" baseline="0" dirty="0" smtClean="0">
                          <a:solidFill>
                            <a:srgbClr val="000066"/>
                          </a:solidFill>
                        </a:rPr>
                        <a:t> ermöglicht </a:t>
                      </a:r>
                      <a:r>
                        <a:rPr lang="de-DE" sz="1200" baseline="0" dirty="0" err="1" smtClean="0">
                          <a:solidFill>
                            <a:srgbClr val="000066"/>
                          </a:solidFill>
                        </a:rPr>
                        <a:t>Projektpriorisierung</a:t>
                      </a:r>
                      <a:endParaRPr lang="de-DE" sz="1200" baseline="0" dirty="0" smtClean="0">
                        <a:solidFill>
                          <a:srgbClr val="000066"/>
                        </a:solidFill>
                      </a:endParaRPr>
                    </a:p>
                    <a:p>
                      <a:r>
                        <a:rPr lang="de-DE" sz="1200" baseline="0" dirty="0" smtClean="0">
                          <a:solidFill>
                            <a:srgbClr val="000066"/>
                          </a:solidFill>
                        </a:rPr>
                        <a:t>+ verhindert unwichtige Projekte</a:t>
                      </a:r>
                    </a:p>
                    <a:p>
                      <a:r>
                        <a:rPr lang="de-DE" sz="1200" baseline="0" dirty="0" smtClean="0">
                          <a:solidFill>
                            <a:srgbClr val="000066"/>
                          </a:solidFill>
                        </a:rPr>
                        <a:t>+ verbessert Wettbewerbsfähigkeit</a:t>
                      </a:r>
                    </a:p>
                    <a:p>
                      <a:r>
                        <a:rPr lang="de-DE" sz="1200" baseline="0" dirty="0" smtClean="0">
                          <a:solidFill>
                            <a:srgbClr val="000066"/>
                          </a:solidFill>
                        </a:rPr>
                        <a:t>+ schafft Vertrauen in die Projektabwicklung</a:t>
                      </a:r>
                      <a:endParaRPr lang="de-DE" sz="1200" dirty="0">
                        <a:solidFill>
                          <a:srgbClr val="000066"/>
                        </a:solidFill>
                      </a:endParaRPr>
                    </a:p>
                  </a:txBody>
                  <a:tcPr marL="144000" marR="144000" marT="46800" marB="46800" anchor="b">
                    <a:solidFill>
                      <a:srgbClr val="92D050">
                        <a:alpha val="25000"/>
                      </a:srgbClr>
                    </a:solidFill>
                  </a:tcPr>
                </a:tc>
                <a:tc gridSpan="2">
                  <a:txBody>
                    <a:bodyPr/>
                    <a:lstStyle/>
                    <a:p>
                      <a:pPr marL="171450" indent="-171450">
                        <a:buFontTx/>
                        <a:buChar char="-"/>
                      </a:pPr>
                      <a:r>
                        <a:rPr lang="de-DE" sz="1200" dirty="0" smtClean="0">
                          <a:solidFill>
                            <a:srgbClr val="000066"/>
                          </a:solidFill>
                        </a:rPr>
                        <a:t>Bürokratisierung</a:t>
                      </a:r>
                    </a:p>
                    <a:p>
                      <a:pPr marL="171450" indent="-171450">
                        <a:buFontTx/>
                        <a:buChar char="-"/>
                      </a:pPr>
                      <a:r>
                        <a:rPr lang="de-DE" sz="1200" dirty="0" smtClean="0">
                          <a:solidFill>
                            <a:srgbClr val="000066"/>
                          </a:solidFill>
                        </a:rPr>
                        <a:t>Kostet Geld</a:t>
                      </a:r>
                    </a:p>
                    <a:p>
                      <a:pPr marL="171450" indent="-171450">
                        <a:buFontTx/>
                        <a:buChar char="-"/>
                      </a:pPr>
                      <a:r>
                        <a:rPr lang="de-DE" sz="1200" dirty="0" smtClean="0">
                          <a:solidFill>
                            <a:srgbClr val="000066"/>
                          </a:solidFill>
                        </a:rPr>
                        <a:t>Vorurteile zu Stabsstellen</a:t>
                      </a:r>
                      <a:endParaRPr lang="de-DE" sz="1200" dirty="0">
                        <a:solidFill>
                          <a:srgbClr val="000066"/>
                        </a:solidFill>
                      </a:endParaRPr>
                    </a:p>
                  </a:txBody>
                  <a:tcPr marL="144000" marR="144000" marT="46800" marB="46800" anchor="b">
                    <a:solidFill>
                      <a:srgbClr val="FF0000">
                        <a:alpha val="25000"/>
                      </a:srgbClr>
                    </a:solidFill>
                  </a:tcPr>
                </a:tc>
                <a:tc hMerge="1">
                  <a:txBody>
                    <a:bodyPr/>
                    <a:lstStyle/>
                    <a:p>
                      <a:pPr marL="171450" indent="-171450">
                        <a:buFontTx/>
                        <a:buChar char="-"/>
                      </a:pPr>
                      <a:endParaRPr lang="de-DE" sz="1200" dirty="0"/>
                    </a:p>
                  </a:txBody>
                  <a:tcPr anchor="b">
                    <a:solidFill>
                      <a:srgbClr val="FF0000">
                        <a:alpha val="25000"/>
                      </a:srgbClr>
                    </a:solidFill>
                  </a:tcPr>
                </a:tc>
                <a:tc>
                  <a:txBody>
                    <a:bodyPr/>
                    <a:lstStyle/>
                    <a:p>
                      <a:pPr marL="171450" indent="-171450">
                        <a:buFontTx/>
                        <a:buChar char="-"/>
                      </a:pPr>
                      <a:endParaRPr lang="de-DE" sz="1200" dirty="0">
                        <a:solidFill>
                          <a:srgbClr val="000066"/>
                        </a:solidFill>
                      </a:endParaRPr>
                    </a:p>
                  </a:txBody>
                  <a:tcPr marL="144000" marR="144000" marT="46800" marB="46800">
                    <a:noFill/>
                  </a:tcPr>
                </a:tc>
                <a:tc>
                  <a:txBody>
                    <a:bodyPr/>
                    <a:lstStyle/>
                    <a:p>
                      <a:r>
                        <a:rPr lang="de-DE" sz="1200" dirty="0" smtClean="0">
                          <a:solidFill>
                            <a:srgbClr val="000066"/>
                          </a:solidFill>
                        </a:rPr>
                        <a:t>+ stabile Rahmenbedingungen</a:t>
                      </a:r>
                    </a:p>
                    <a:p>
                      <a:r>
                        <a:rPr lang="de-DE" sz="1200" dirty="0" smtClean="0">
                          <a:solidFill>
                            <a:srgbClr val="000066"/>
                          </a:solidFill>
                        </a:rPr>
                        <a:t>+ klare Regeln</a:t>
                      </a:r>
                    </a:p>
                    <a:p>
                      <a:r>
                        <a:rPr lang="de-DE" sz="1200" dirty="0" smtClean="0">
                          <a:solidFill>
                            <a:srgbClr val="000066"/>
                          </a:solidFill>
                        </a:rPr>
                        <a:t>+</a:t>
                      </a:r>
                      <a:r>
                        <a:rPr lang="de-DE" sz="1200" baseline="0" dirty="0" smtClean="0">
                          <a:solidFill>
                            <a:srgbClr val="000066"/>
                          </a:solidFill>
                        </a:rPr>
                        <a:t> langfristige Orientierung und Unterstützung</a:t>
                      </a:r>
                    </a:p>
                    <a:p>
                      <a:r>
                        <a:rPr lang="de-DE" sz="1200" baseline="0" dirty="0" smtClean="0">
                          <a:solidFill>
                            <a:srgbClr val="000066"/>
                          </a:solidFill>
                        </a:rPr>
                        <a:t>+ systemische Unterstützung (Tools)</a:t>
                      </a:r>
                      <a:endParaRPr lang="de-DE" sz="1200" dirty="0">
                        <a:solidFill>
                          <a:srgbClr val="000066"/>
                        </a:solidFill>
                      </a:endParaRPr>
                    </a:p>
                  </a:txBody>
                  <a:tcPr marL="144000" marR="144000" marT="46800" marB="46800" anchor="b">
                    <a:solidFill>
                      <a:srgbClr val="92D050">
                        <a:alpha val="25000"/>
                      </a:srgbClr>
                    </a:solidFill>
                  </a:tcPr>
                </a:tc>
                <a:tc>
                  <a:txBody>
                    <a:bodyPr/>
                    <a:lstStyle/>
                    <a:p>
                      <a:pPr marL="171450" indent="-171450">
                        <a:buFontTx/>
                        <a:buChar char="-"/>
                      </a:pPr>
                      <a:r>
                        <a:rPr lang="de-DE" sz="1200" kern="1200" baseline="0" dirty="0" smtClean="0">
                          <a:solidFill>
                            <a:srgbClr val="000066"/>
                          </a:solidFill>
                          <a:latin typeface="+mn-lt"/>
                          <a:ea typeface="+mn-ea"/>
                          <a:cs typeface="+mn-cs"/>
                        </a:rPr>
                        <a:t>Bürokratisierung des Projektmanagements</a:t>
                      </a:r>
                    </a:p>
                    <a:p>
                      <a:pPr marL="171450" indent="-171450">
                        <a:buFontTx/>
                        <a:buChar char="-"/>
                      </a:pPr>
                      <a:r>
                        <a:rPr lang="de-DE" sz="1200" kern="1200" baseline="0" dirty="0" smtClean="0">
                          <a:solidFill>
                            <a:srgbClr val="000066"/>
                          </a:solidFill>
                          <a:latin typeface="+mn-lt"/>
                          <a:ea typeface="+mn-ea"/>
                          <a:cs typeface="+mn-cs"/>
                        </a:rPr>
                        <a:t>Kostet Zeit </a:t>
                      </a:r>
                      <a:r>
                        <a:rPr lang="de-DE" sz="1200" dirty="0" smtClean="0">
                          <a:solidFill>
                            <a:srgbClr val="000066"/>
                          </a:solidFill>
                        </a:rPr>
                        <a:t>(und Nerven!)</a:t>
                      </a:r>
                    </a:p>
                    <a:p>
                      <a:pPr marL="171450" indent="-171450">
                        <a:buFontTx/>
                        <a:buChar char="-"/>
                      </a:pPr>
                      <a:r>
                        <a:rPr lang="de-DE" sz="1200" dirty="0" smtClean="0">
                          <a:solidFill>
                            <a:srgbClr val="000066"/>
                          </a:solidFill>
                        </a:rPr>
                        <a:t>Versteht</a:t>
                      </a:r>
                      <a:r>
                        <a:rPr lang="de-DE" sz="1200" baseline="0" dirty="0" smtClean="0">
                          <a:solidFill>
                            <a:srgbClr val="000066"/>
                          </a:solidFill>
                        </a:rPr>
                        <a:t> nichts von PM</a:t>
                      </a:r>
                    </a:p>
                  </a:txBody>
                  <a:tcPr marL="144000" marR="144000" marT="46800" marB="46800" anchor="b">
                    <a:solidFill>
                      <a:srgbClr val="FF0000">
                        <a:alpha val="25000"/>
                      </a:srgbClr>
                    </a:solidFill>
                  </a:tcPr>
                </a:tc>
              </a:tr>
              <a:tr h="522977">
                <a:tc gridSpan="2">
                  <a:txBody>
                    <a:bodyPr/>
                    <a:lstStyle/>
                    <a:p>
                      <a:pPr algn="ctr"/>
                      <a:endParaRPr lang="de-DE" sz="1400" dirty="0">
                        <a:solidFill>
                          <a:srgbClr val="000066"/>
                        </a:solidFill>
                      </a:endParaRPr>
                    </a:p>
                  </a:txBody>
                  <a:tcPr marL="144000" marR="144000" marT="46800" marB="46800">
                    <a:solidFill>
                      <a:schemeClr val="bg1"/>
                    </a:solidFill>
                  </a:tcPr>
                </a:tc>
                <a:tc hMerge="1">
                  <a:txBody>
                    <a:bodyPr/>
                    <a:lstStyle/>
                    <a:p>
                      <a:endParaRPr lang="de-DE"/>
                    </a:p>
                  </a:txBody>
                  <a:tcPr/>
                </a:tc>
                <a:tc>
                  <a:txBody>
                    <a:bodyPr/>
                    <a:lstStyle/>
                    <a:p>
                      <a:pPr algn="ctr"/>
                      <a:endParaRPr lang="de-DE" sz="1400" dirty="0" smtClean="0">
                        <a:solidFill>
                          <a:srgbClr val="000066"/>
                        </a:solidFill>
                      </a:endParaRPr>
                    </a:p>
                    <a:p>
                      <a:pPr algn="ctr"/>
                      <a:endParaRPr lang="de-DE" sz="1400" dirty="0" smtClean="0">
                        <a:solidFill>
                          <a:srgbClr val="000066"/>
                        </a:solidFill>
                      </a:endParaRPr>
                    </a:p>
                    <a:p>
                      <a:pPr algn="ctr"/>
                      <a:endParaRPr lang="de-DE" sz="1400" dirty="0" smtClean="0">
                        <a:solidFill>
                          <a:srgbClr val="000066"/>
                        </a:solidFill>
                      </a:endParaRPr>
                    </a:p>
                    <a:p>
                      <a:pPr algn="ctr"/>
                      <a:endParaRPr lang="de-DE" sz="1400" dirty="0" smtClean="0">
                        <a:solidFill>
                          <a:srgbClr val="000066"/>
                        </a:solidFill>
                      </a:endParaRPr>
                    </a:p>
                    <a:p>
                      <a:pPr algn="ctr"/>
                      <a:endParaRPr lang="de-DE" sz="1400" dirty="0" smtClean="0">
                        <a:solidFill>
                          <a:srgbClr val="000066"/>
                        </a:solidFill>
                      </a:endParaRPr>
                    </a:p>
                    <a:p>
                      <a:pPr algn="ctr"/>
                      <a:endParaRPr lang="de-DE" sz="1400" dirty="0">
                        <a:solidFill>
                          <a:srgbClr val="000066"/>
                        </a:solidFill>
                      </a:endParaRPr>
                    </a:p>
                  </a:txBody>
                  <a:tcPr marL="144000" marR="144000" marT="46800" marB="46800">
                    <a:noFill/>
                  </a:tcPr>
                </a:tc>
                <a:tc>
                  <a:txBody>
                    <a:bodyPr/>
                    <a:lstStyle/>
                    <a:p>
                      <a:pPr algn="ctr"/>
                      <a:endParaRPr lang="de-DE" sz="1400" dirty="0">
                        <a:solidFill>
                          <a:srgbClr val="000066"/>
                        </a:solidFill>
                      </a:endParaRPr>
                    </a:p>
                  </a:txBody>
                  <a:tcPr marL="144000" marR="144000" marT="46800" marB="46800" anchor="ctr">
                    <a:noFill/>
                  </a:tcPr>
                </a:tc>
                <a:tc>
                  <a:txBody>
                    <a:bodyPr/>
                    <a:lstStyle/>
                    <a:p>
                      <a:pPr algn="ctr"/>
                      <a:endParaRPr lang="de-DE" sz="1400" dirty="0">
                        <a:solidFill>
                          <a:srgbClr val="000066"/>
                        </a:solidFill>
                      </a:endParaRPr>
                    </a:p>
                  </a:txBody>
                  <a:tcPr marL="144000" marR="144000" marT="46800" marB="46800">
                    <a:noFill/>
                  </a:tcPr>
                </a:tc>
                <a:tc>
                  <a:txBody>
                    <a:bodyPr/>
                    <a:lstStyle/>
                    <a:p>
                      <a:pPr algn="ctr"/>
                      <a:endParaRPr lang="de-DE" sz="1400" dirty="0">
                        <a:solidFill>
                          <a:srgbClr val="000066"/>
                        </a:solidFill>
                      </a:endParaRPr>
                    </a:p>
                  </a:txBody>
                  <a:tcPr marL="144000" marR="144000" marT="46800" marB="46800">
                    <a:solidFill>
                      <a:schemeClr val="bg1"/>
                    </a:solidFill>
                  </a:tcPr>
                </a:tc>
              </a:tr>
              <a:tr h="370840">
                <a:tc>
                  <a:txBody>
                    <a:bodyPr/>
                    <a:lstStyle/>
                    <a:p>
                      <a:r>
                        <a:rPr lang="de-DE" sz="1200" dirty="0" smtClean="0">
                          <a:solidFill>
                            <a:srgbClr val="000066"/>
                          </a:solidFill>
                        </a:rPr>
                        <a:t>+ sicherer Prozess um Projekte zu</a:t>
                      </a:r>
                      <a:r>
                        <a:rPr lang="de-DE" sz="1200" baseline="0" dirty="0" smtClean="0">
                          <a:solidFill>
                            <a:srgbClr val="000066"/>
                          </a:solidFill>
                        </a:rPr>
                        <a:t> starten</a:t>
                      </a:r>
                    </a:p>
                    <a:p>
                      <a:r>
                        <a:rPr lang="de-DE" sz="1200" baseline="0" dirty="0" smtClean="0">
                          <a:solidFill>
                            <a:srgbClr val="000066"/>
                          </a:solidFill>
                        </a:rPr>
                        <a:t>+ Transparenz und Sicherheit in der Projektdurchführung</a:t>
                      </a:r>
                    </a:p>
                    <a:p>
                      <a:endParaRPr lang="de-DE" sz="1200" dirty="0">
                        <a:solidFill>
                          <a:srgbClr val="000066"/>
                        </a:solidFill>
                      </a:endParaRPr>
                    </a:p>
                  </a:txBody>
                  <a:tcPr marL="144000" marR="144000" marT="46800" marB="46800">
                    <a:solidFill>
                      <a:srgbClr val="92D050">
                        <a:alpha val="25000"/>
                      </a:srgbClr>
                    </a:solidFill>
                  </a:tcPr>
                </a:tc>
                <a:tc gridSpan="2">
                  <a:txBody>
                    <a:bodyPr/>
                    <a:lstStyle/>
                    <a:p>
                      <a:pPr marL="171450" indent="-171450">
                        <a:buFontTx/>
                        <a:buChar char="-"/>
                      </a:pPr>
                      <a:r>
                        <a:rPr lang="de-DE" sz="1200" dirty="0" smtClean="0">
                          <a:solidFill>
                            <a:srgbClr val="000066"/>
                          </a:solidFill>
                        </a:rPr>
                        <a:t>Verhindert</a:t>
                      </a:r>
                      <a:r>
                        <a:rPr lang="de-DE" sz="1200" baseline="0" dirty="0" smtClean="0">
                          <a:solidFill>
                            <a:srgbClr val="000066"/>
                          </a:solidFill>
                        </a:rPr>
                        <a:t> möglicherweise eigene Projekt über Priorisierung</a:t>
                      </a:r>
                    </a:p>
                    <a:p>
                      <a:pPr marL="171450" indent="-171450">
                        <a:buFontTx/>
                        <a:buChar char="-"/>
                      </a:pPr>
                      <a:r>
                        <a:rPr lang="de-DE" sz="1200" baseline="0" dirty="0" smtClean="0">
                          <a:solidFill>
                            <a:srgbClr val="000066"/>
                          </a:solidFill>
                        </a:rPr>
                        <a:t>Intransparente Entscheidungen</a:t>
                      </a:r>
                      <a:endParaRPr lang="de-DE" sz="1200" dirty="0">
                        <a:solidFill>
                          <a:srgbClr val="000066"/>
                        </a:solidFill>
                      </a:endParaRPr>
                    </a:p>
                  </a:txBody>
                  <a:tcPr marL="144000" marR="144000" marT="46800" marB="46800">
                    <a:solidFill>
                      <a:srgbClr val="FF0000">
                        <a:alpha val="25000"/>
                      </a:srgbClr>
                    </a:solidFill>
                  </a:tcPr>
                </a:tc>
                <a:tc hMerge="1">
                  <a:txBody>
                    <a:bodyPr/>
                    <a:lstStyle/>
                    <a:p>
                      <a:pPr marL="171450" indent="-171450">
                        <a:buFontTx/>
                        <a:buChar char="-"/>
                      </a:pPr>
                      <a:endParaRPr lang="de-DE" sz="1200" dirty="0"/>
                    </a:p>
                  </a:txBody>
                  <a:tcPr/>
                </a:tc>
                <a:tc>
                  <a:txBody>
                    <a:bodyPr/>
                    <a:lstStyle/>
                    <a:p>
                      <a:endParaRPr lang="de-DE" sz="1200" dirty="0">
                        <a:solidFill>
                          <a:srgbClr val="000066"/>
                        </a:solidFill>
                      </a:endParaRPr>
                    </a:p>
                  </a:txBody>
                  <a:tcPr marL="144000" marR="144000" marT="46800" marB="46800">
                    <a:noFill/>
                  </a:tcPr>
                </a:tc>
                <a:tc>
                  <a:txBody>
                    <a:bodyPr/>
                    <a:lstStyle/>
                    <a:p>
                      <a:r>
                        <a:rPr lang="de-DE" sz="1200" dirty="0" smtClean="0">
                          <a:solidFill>
                            <a:srgbClr val="000066"/>
                          </a:solidFill>
                        </a:rPr>
                        <a:t>+ langfristige</a:t>
                      </a:r>
                      <a:r>
                        <a:rPr lang="de-DE" sz="1200" baseline="0" dirty="0" smtClean="0">
                          <a:solidFill>
                            <a:srgbClr val="000066"/>
                          </a:solidFill>
                        </a:rPr>
                        <a:t> Ressourcenplanung wird ermöglicht</a:t>
                      </a:r>
                    </a:p>
                    <a:p>
                      <a:r>
                        <a:rPr lang="de-DE" sz="1200" baseline="0" dirty="0" smtClean="0">
                          <a:solidFill>
                            <a:srgbClr val="000066"/>
                          </a:solidFill>
                        </a:rPr>
                        <a:t>+ sorgt für produktiven Einsatz der Kräfte</a:t>
                      </a:r>
                      <a:endParaRPr lang="de-DE" sz="1200" dirty="0">
                        <a:solidFill>
                          <a:srgbClr val="000066"/>
                        </a:solidFill>
                      </a:endParaRPr>
                    </a:p>
                  </a:txBody>
                  <a:tcPr marL="144000" marR="144000" marT="46800" marB="46800">
                    <a:solidFill>
                      <a:srgbClr val="92D050">
                        <a:alpha val="25000"/>
                      </a:srgbClr>
                    </a:solidFill>
                  </a:tcPr>
                </a:tc>
                <a:tc>
                  <a:txBody>
                    <a:bodyPr/>
                    <a:lstStyle/>
                    <a:p>
                      <a:pPr marL="171450" indent="-171450">
                        <a:buFontTx/>
                        <a:buChar char="-"/>
                      </a:pPr>
                      <a:r>
                        <a:rPr lang="de-DE" sz="1200" dirty="0" smtClean="0">
                          <a:solidFill>
                            <a:srgbClr val="000066"/>
                          </a:solidFill>
                        </a:rPr>
                        <a:t>Zieht</a:t>
                      </a:r>
                      <a:r>
                        <a:rPr lang="de-DE" sz="1200" baseline="0" dirty="0" smtClean="0">
                          <a:solidFill>
                            <a:srgbClr val="000066"/>
                          </a:solidFill>
                        </a:rPr>
                        <a:t> wichtige Mitarbeiter aus der Linie für Projekte ab</a:t>
                      </a:r>
                    </a:p>
                    <a:p>
                      <a:pPr marL="171450" indent="-171450">
                        <a:buFontTx/>
                        <a:buChar char="-"/>
                      </a:pPr>
                      <a:r>
                        <a:rPr lang="de-DE" sz="1200" baseline="0" dirty="0" smtClean="0">
                          <a:solidFill>
                            <a:srgbClr val="000066"/>
                          </a:solidFill>
                        </a:rPr>
                        <a:t>Stört damit die Zielerreichung der Mitarbeiter</a:t>
                      </a:r>
                    </a:p>
                    <a:p>
                      <a:pPr marL="171450" indent="-171450">
                        <a:buFontTx/>
                        <a:buChar char="-"/>
                      </a:pPr>
                      <a:r>
                        <a:rPr lang="de-DE" sz="1200" baseline="0" dirty="0" smtClean="0">
                          <a:solidFill>
                            <a:srgbClr val="000066"/>
                          </a:solidFill>
                        </a:rPr>
                        <a:t>Konträre Ziele zur Linienorganisation</a:t>
                      </a:r>
                      <a:endParaRPr lang="de-DE" sz="1200" dirty="0">
                        <a:solidFill>
                          <a:srgbClr val="000066"/>
                        </a:solidFill>
                      </a:endParaRPr>
                    </a:p>
                  </a:txBody>
                  <a:tcPr marL="144000" marR="144000" marT="46800" marB="46800">
                    <a:solidFill>
                      <a:srgbClr val="FF0000">
                        <a:alpha val="25000"/>
                      </a:srgbClr>
                    </a:solidFill>
                  </a:tcPr>
                </a:tc>
              </a:tr>
            </a:tbl>
          </a:graphicData>
        </a:graphic>
      </p:graphicFrame>
      <p:sp>
        <p:nvSpPr>
          <p:cNvPr id="11" name="Ellipse 10"/>
          <p:cNvSpPr/>
          <p:nvPr/>
        </p:nvSpPr>
        <p:spPr bwMode="auto">
          <a:xfrm>
            <a:off x="3851920" y="3284984"/>
            <a:ext cx="1368152" cy="1224136"/>
          </a:xfrm>
          <a:prstGeom prst="ellipse">
            <a:avLst/>
          </a:prstGeom>
          <a:solidFill>
            <a:srgbClr val="FCDE04"/>
          </a:solidFill>
          <a:ln w="9525" cap="flat" cmpd="sng" algn="ctr">
            <a:no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2000" dirty="0" smtClean="0">
                <a:solidFill>
                  <a:srgbClr val="000066"/>
                </a:solidFill>
                <a:latin typeface="Calibri"/>
                <a:ea typeface="+mn-ea"/>
                <a:cs typeface="Calibri"/>
              </a:rPr>
              <a:t>PMO</a:t>
            </a:r>
            <a:endParaRPr lang="de-DE" sz="2000" dirty="0">
              <a:solidFill>
                <a:srgbClr val="000066"/>
              </a:solidFill>
              <a:latin typeface="Calibri"/>
              <a:ea typeface="+mn-ea"/>
              <a:cs typeface="Calibri"/>
            </a:endParaRPr>
          </a:p>
        </p:txBody>
      </p:sp>
      <p:sp>
        <p:nvSpPr>
          <p:cNvPr id="12" name="Rechtwinkliges Dreieck 11"/>
          <p:cNvSpPr/>
          <p:nvPr/>
        </p:nvSpPr>
        <p:spPr bwMode="auto">
          <a:xfrm>
            <a:off x="5076056" y="4046132"/>
            <a:ext cx="3817119" cy="504056"/>
          </a:xfrm>
          <a:prstGeom prst="rtTriangle">
            <a:avLst/>
          </a:prstGeom>
          <a:solidFill>
            <a:schemeClr val="bg1">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de-DE" sz="2000" dirty="0">
              <a:solidFill>
                <a:srgbClr val="000066"/>
              </a:solidFill>
              <a:latin typeface="Calibri"/>
              <a:ea typeface="+mn-ea"/>
              <a:cs typeface="Calibri"/>
            </a:endParaRPr>
          </a:p>
        </p:txBody>
      </p:sp>
      <p:sp>
        <p:nvSpPr>
          <p:cNvPr id="2" name="Titel 1"/>
          <p:cNvSpPr>
            <a:spLocks noGrp="1"/>
          </p:cNvSpPr>
          <p:nvPr>
            <p:ph type="title"/>
          </p:nvPr>
        </p:nvSpPr>
        <p:spPr>
          <a:xfrm>
            <a:off x="252413" y="836712"/>
            <a:ext cx="7847979" cy="618654"/>
          </a:xfrm>
        </p:spPr>
        <p:txBody>
          <a:bodyPr/>
          <a:lstStyle/>
          <a:p>
            <a:r>
              <a:rPr lang="de-DE" dirty="0" smtClean="0"/>
              <a:t>Die </a:t>
            </a:r>
            <a:r>
              <a:rPr lang="de-DE" dirty="0"/>
              <a:t>Wahrnehmung variiert </a:t>
            </a:r>
            <a:br>
              <a:rPr lang="de-DE" dirty="0"/>
            </a:br>
            <a:r>
              <a:rPr lang="de-DE" dirty="0"/>
              <a:t>in der Praxis möglicherweise </a:t>
            </a:r>
            <a:r>
              <a:rPr lang="de-DE" dirty="0" smtClean="0"/>
              <a:t>sehr stark</a:t>
            </a:r>
            <a:endParaRPr lang="de-DE" dirty="0"/>
          </a:p>
        </p:txBody>
      </p:sp>
      <p:sp>
        <p:nvSpPr>
          <p:cNvPr id="4" name="Foliennummernplatzhalter 3"/>
          <p:cNvSpPr>
            <a:spLocks noGrp="1"/>
          </p:cNvSpPr>
          <p:nvPr>
            <p:ph type="sldNum" sz="quarter" idx="10"/>
          </p:nvPr>
        </p:nvSpPr>
        <p:spPr/>
        <p:txBody>
          <a:bodyPr/>
          <a:lstStyle/>
          <a:p>
            <a:fld id="{F23D5F5B-2EBD-744B-A35D-41A983A9308F}" type="slidenum">
              <a:rPr lang="de-DE" smtClean="0"/>
              <a:pPr/>
              <a:t>17</a:t>
            </a:fld>
            <a:r>
              <a:rPr lang="de-DE" b="0" smtClean="0"/>
              <a:t> | Alexander Volland</a:t>
            </a:r>
            <a:endParaRPr lang="de-DE" dirty="0"/>
          </a:p>
        </p:txBody>
      </p:sp>
      <p:sp>
        <p:nvSpPr>
          <p:cNvPr id="5" name="Fußzeilenplatzhalter 4"/>
          <p:cNvSpPr>
            <a:spLocks noGrp="1"/>
          </p:cNvSpPr>
          <p:nvPr>
            <p:ph type="ftr" sz="quarter" idx="11"/>
          </p:nvPr>
        </p:nvSpPr>
        <p:spPr/>
        <p:txBody>
          <a:bodyPr/>
          <a:lstStyle/>
          <a:p>
            <a:r>
              <a:rPr lang="de-DE" smtClean="0"/>
              <a:t>© Gesellschaft für Informatik e.V. (GI) 2014</a:t>
            </a:r>
            <a:endParaRPr lang="de-DE" dirty="0"/>
          </a:p>
        </p:txBody>
      </p:sp>
      <p:sp>
        <p:nvSpPr>
          <p:cNvPr id="6" name="Textplatzhalter 5"/>
          <p:cNvSpPr>
            <a:spLocks noGrp="1"/>
          </p:cNvSpPr>
          <p:nvPr>
            <p:ph type="body" sz="quarter" idx="12"/>
          </p:nvPr>
        </p:nvSpPr>
        <p:spPr/>
        <p:txBody>
          <a:bodyPr/>
          <a:lstStyle/>
          <a:p>
            <a:r>
              <a:rPr lang="de-DE" dirty="0"/>
              <a:t>Wahrnehmung des PMO im </a:t>
            </a:r>
            <a:r>
              <a:rPr lang="de-DE" dirty="0" smtClean="0"/>
              <a:t>Unternehmen</a:t>
            </a:r>
            <a:endParaRPr lang="de-DE" dirty="0"/>
          </a:p>
        </p:txBody>
      </p:sp>
      <p:sp>
        <p:nvSpPr>
          <p:cNvPr id="14" name="Rechtwinkliges Dreieck 13"/>
          <p:cNvSpPr/>
          <p:nvPr/>
        </p:nvSpPr>
        <p:spPr bwMode="auto">
          <a:xfrm rot="10800000">
            <a:off x="252412" y="3191455"/>
            <a:ext cx="3744218" cy="504056"/>
          </a:xfrm>
          <a:prstGeom prst="rtTriangle">
            <a:avLst/>
          </a:prstGeom>
          <a:solidFill>
            <a:schemeClr val="bg1">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de-DE" sz="2000" dirty="0">
              <a:solidFill>
                <a:srgbClr val="000066"/>
              </a:solidFill>
              <a:latin typeface="Calibri"/>
              <a:ea typeface="+mn-ea"/>
              <a:cs typeface="Calibri"/>
            </a:endParaRPr>
          </a:p>
        </p:txBody>
      </p:sp>
      <p:sp>
        <p:nvSpPr>
          <p:cNvPr id="15" name="Rechtwinkliges Dreieck 14"/>
          <p:cNvSpPr/>
          <p:nvPr/>
        </p:nvSpPr>
        <p:spPr bwMode="auto">
          <a:xfrm rot="10800000" flipH="1">
            <a:off x="5076054" y="3191456"/>
            <a:ext cx="3817119" cy="504056"/>
          </a:xfrm>
          <a:prstGeom prst="rtTriangle">
            <a:avLst/>
          </a:prstGeom>
          <a:solidFill>
            <a:schemeClr val="bg1">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de-DE" sz="2000" dirty="0">
              <a:solidFill>
                <a:srgbClr val="000066"/>
              </a:solidFill>
              <a:latin typeface="Calibri"/>
              <a:ea typeface="+mn-ea"/>
              <a:cs typeface="Calibri"/>
            </a:endParaRPr>
          </a:p>
        </p:txBody>
      </p:sp>
      <p:sp>
        <p:nvSpPr>
          <p:cNvPr id="16" name="Rechtwinkliges Dreieck 15"/>
          <p:cNvSpPr/>
          <p:nvPr/>
        </p:nvSpPr>
        <p:spPr bwMode="auto">
          <a:xfrm flipH="1">
            <a:off x="177617" y="4046132"/>
            <a:ext cx="3817119" cy="504056"/>
          </a:xfrm>
          <a:prstGeom prst="rtTriangle">
            <a:avLst/>
          </a:prstGeom>
          <a:solidFill>
            <a:schemeClr val="bg1">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de-DE" sz="2000" dirty="0">
              <a:solidFill>
                <a:srgbClr val="000066"/>
              </a:solidFill>
              <a:latin typeface="Calibri"/>
              <a:ea typeface="+mn-ea"/>
              <a:cs typeface="Calibri"/>
            </a:endParaRPr>
          </a:p>
        </p:txBody>
      </p:sp>
      <p:sp>
        <p:nvSpPr>
          <p:cNvPr id="18" name="Textfeld 17"/>
          <p:cNvSpPr txBox="1"/>
          <p:nvPr/>
        </p:nvSpPr>
        <p:spPr>
          <a:xfrm>
            <a:off x="5220072" y="4221088"/>
            <a:ext cx="3145348" cy="307777"/>
          </a:xfrm>
          <a:prstGeom prst="rect">
            <a:avLst/>
          </a:prstGeom>
          <a:noFill/>
        </p:spPr>
        <p:txBody>
          <a:bodyPr wrap="none" rtlCol="0">
            <a:spAutoFit/>
          </a:bodyPr>
          <a:lstStyle/>
          <a:p>
            <a:r>
              <a:rPr lang="de-DE" sz="1400" dirty="0" smtClean="0">
                <a:solidFill>
                  <a:srgbClr val="000066"/>
                </a:solidFill>
                <a:latin typeface="Calibri" panose="020F0502020204030204" pitchFamily="34" charset="0"/>
                <a:cs typeface="Calibri" panose="020F0502020204030204" pitchFamily="34" charset="0"/>
              </a:rPr>
              <a:t>Linienvorgesetzte </a:t>
            </a:r>
            <a:r>
              <a:rPr lang="de-DE" sz="1400" dirty="0">
                <a:solidFill>
                  <a:srgbClr val="000066"/>
                </a:solidFill>
                <a:latin typeface="Calibri" panose="020F0502020204030204" pitchFamily="34" charset="0"/>
                <a:cs typeface="Calibri" panose="020F0502020204030204" pitchFamily="34" charset="0"/>
              </a:rPr>
              <a:t>der </a:t>
            </a:r>
            <a:r>
              <a:rPr lang="de-DE" sz="1400" dirty="0" smtClean="0">
                <a:solidFill>
                  <a:srgbClr val="000066"/>
                </a:solidFill>
                <a:latin typeface="Calibri" panose="020F0502020204030204" pitchFamily="34" charset="0"/>
                <a:cs typeface="Calibri" panose="020F0502020204030204" pitchFamily="34" charset="0"/>
              </a:rPr>
              <a:t>Projektmitarbeiter</a:t>
            </a:r>
            <a:endParaRPr lang="de-DE" sz="1400" dirty="0">
              <a:solidFill>
                <a:srgbClr val="000066"/>
              </a:solidFill>
              <a:latin typeface="Calibri" panose="020F0502020204030204" pitchFamily="34" charset="0"/>
              <a:cs typeface="Calibri" panose="020F0502020204030204" pitchFamily="34" charset="0"/>
            </a:endParaRPr>
          </a:p>
        </p:txBody>
      </p:sp>
      <p:sp>
        <p:nvSpPr>
          <p:cNvPr id="19" name="Textfeld 18"/>
          <p:cNvSpPr txBox="1"/>
          <p:nvPr/>
        </p:nvSpPr>
        <p:spPr>
          <a:xfrm>
            <a:off x="2706884" y="4221088"/>
            <a:ext cx="1151021" cy="307777"/>
          </a:xfrm>
          <a:prstGeom prst="rect">
            <a:avLst/>
          </a:prstGeom>
          <a:noFill/>
        </p:spPr>
        <p:txBody>
          <a:bodyPr wrap="none" rtlCol="0">
            <a:spAutoFit/>
          </a:bodyPr>
          <a:lstStyle/>
          <a:p>
            <a:r>
              <a:rPr lang="de-DE" sz="1400" dirty="0" smtClean="0">
                <a:solidFill>
                  <a:srgbClr val="000066"/>
                </a:solidFill>
                <a:latin typeface="Calibri" panose="020F0502020204030204" pitchFamily="34" charset="0"/>
                <a:cs typeface="Calibri" panose="020F0502020204030204" pitchFamily="34" charset="0"/>
              </a:rPr>
              <a:t>Auftraggeber</a:t>
            </a:r>
          </a:p>
        </p:txBody>
      </p:sp>
      <p:sp>
        <p:nvSpPr>
          <p:cNvPr id="20" name="Textfeld 19"/>
          <p:cNvSpPr txBox="1"/>
          <p:nvPr/>
        </p:nvSpPr>
        <p:spPr>
          <a:xfrm>
            <a:off x="2692137" y="3212976"/>
            <a:ext cx="1165768" cy="307777"/>
          </a:xfrm>
          <a:prstGeom prst="rect">
            <a:avLst/>
          </a:prstGeom>
          <a:noFill/>
        </p:spPr>
        <p:txBody>
          <a:bodyPr wrap="none" rtlCol="0">
            <a:spAutoFit/>
          </a:bodyPr>
          <a:lstStyle/>
          <a:p>
            <a:r>
              <a:rPr lang="de-DE" sz="1400" dirty="0" smtClean="0">
                <a:solidFill>
                  <a:srgbClr val="000066"/>
                </a:solidFill>
                <a:latin typeface="Calibri" panose="020F0502020204030204" pitchFamily="34" charset="0"/>
                <a:cs typeface="Calibri" panose="020F0502020204030204" pitchFamily="34" charset="0"/>
              </a:rPr>
              <a:t>Management</a:t>
            </a:r>
            <a:endParaRPr lang="de-DE" sz="1400" dirty="0">
              <a:solidFill>
                <a:srgbClr val="000066"/>
              </a:solidFill>
              <a:latin typeface="Calibri" panose="020F0502020204030204" pitchFamily="34" charset="0"/>
              <a:cs typeface="Calibri" panose="020F0502020204030204" pitchFamily="34" charset="0"/>
            </a:endParaRPr>
          </a:p>
        </p:txBody>
      </p:sp>
      <p:sp>
        <p:nvSpPr>
          <p:cNvPr id="13" name="Textfeld 12"/>
          <p:cNvSpPr txBox="1"/>
          <p:nvPr/>
        </p:nvSpPr>
        <p:spPr>
          <a:xfrm>
            <a:off x="5249439" y="3212976"/>
            <a:ext cx="1676549" cy="307777"/>
          </a:xfrm>
          <a:prstGeom prst="rect">
            <a:avLst/>
          </a:prstGeom>
          <a:noFill/>
        </p:spPr>
        <p:txBody>
          <a:bodyPr wrap="none" rtlCol="0">
            <a:spAutoFit/>
          </a:bodyPr>
          <a:lstStyle/>
          <a:p>
            <a:r>
              <a:rPr lang="de-DE" sz="1400" dirty="0" smtClean="0">
                <a:solidFill>
                  <a:srgbClr val="000066"/>
                </a:solidFill>
                <a:latin typeface="Calibri" panose="020F0502020204030204" pitchFamily="34" charset="0"/>
                <a:cs typeface="Calibri" panose="020F0502020204030204" pitchFamily="34" charset="0"/>
              </a:rPr>
              <a:t>Projektmanagement</a:t>
            </a:r>
          </a:p>
        </p:txBody>
      </p:sp>
    </p:spTree>
    <p:extLst>
      <p:ext uri="{BB962C8B-B14F-4D97-AF65-F5344CB8AC3E}">
        <p14:creationId xmlns:p14="http://schemas.microsoft.com/office/powerpoint/2010/main" val="38502300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52413" y="1628800"/>
            <a:ext cx="8423275" cy="4752950"/>
          </a:xfrm>
        </p:spPr>
        <p:txBody>
          <a:bodyPr/>
          <a:lstStyle/>
          <a:p>
            <a:r>
              <a:rPr lang="de-DE" dirty="0" smtClean="0"/>
              <a:t>Begrüßung und Überblick</a:t>
            </a:r>
          </a:p>
          <a:p>
            <a:r>
              <a:rPr lang="de-DE" dirty="0"/>
              <a:t>Fragestellungen Erfahrungsaustausch</a:t>
            </a:r>
          </a:p>
          <a:p>
            <a:r>
              <a:rPr lang="de-DE" dirty="0"/>
              <a:t>Uneinheitliche Definitionen und Bezeichnungen</a:t>
            </a:r>
          </a:p>
          <a:p>
            <a:r>
              <a:rPr lang="de-DE" dirty="0"/>
              <a:t>Aufgaben und Funktionen eines PMO</a:t>
            </a:r>
          </a:p>
          <a:p>
            <a:r>
              <a:rPr lang="de-DE" dirty="0"/>
              <a:t>Wahrnehmung des PMO im Unternehmen</a:t>
            </a:r>
          </a:p>
          <a:p>
            <a:r>
              <a:rPr lang="de-DE" b="1" dirty="0"/>
              <a:t>Einführung von PMOs</a:t>
            </a:r>
          </a:p>
        </p:txBody>
      </p:sp>
      <p:sp>
        <p:nvSpPr>
          <p:cNvPr id="2" name="Titel 1"/>
          <p:cNvSpPr>
            <a:spLocks noGrp="1"/>
          </p:cNvSpPr>
          <p:nvPr>
            <p:ph type="title"/>
          </p:nvPr>
        </p:nvSpPr>
        <p:spPr/>
        <p:txBody>
          <a:bodyPr/>
          <a:lstStyle/>
          <a:p>
            <a:r>
              <a:rPr lang="de-DE" dirty="0" smtClean="0"/>
              <a:t>Agenda</a:t>
            </a:r>
            <a:endParaRPr lang="de-DE" dirty="0"/>
          </a:p>
        </p:txBody>
      </p:sp>
      <p:sp>
        <p:nvSpPr>
          <p:cNvPr id="4" name="Foliennummernplatzhalter 3"/>
          <p:cNvSpPr>
            <a:spLocks noGrp="1"/>
          </p:cNvSpPr>
          <p:nvPr>
            <p:ph type="sldNum" sz="quarter" idx="10"/>
          </p:nvPr>
        </p:nvSpPr>
        <p:spPr/>
        <p:txBody>
          <a:bodyPr/>
          <a:lstStyle/>
          <a:p>
            <a:fld id="{F23D5F5B-2EBD-744B-A35D-41A983A9308F}" type="slidenum">
              <a:rPr lang="de-DE" smtClean="0"/>
              <a:pPr/>
              <a:t>18</a:t>
            </a:fld>
            <a:r>
              <a:rPr lang="de-DE" b="0" dirty="0" smtClean="0"/>
              <a:t> | Alexander Volland</a:t>
            </a:r>
            <a:endParaRPr lang="de-DE" dirty="0"/>
          </a:p>
        </p:txBody>
      </p:sp>
      <p:sp>
        <p:nvSpPr>
          <p:cNvPr id="5" name="Fußzeilenplatzhalter 4"/>
          <p:cNvSpPr>
            <a:spLocks noGrp="1"/>
          </p:cNvSpPr>
          <p:nvPr>
            <p:ph type="ftr" sz="quarter" idx="11"/>
          </p:nvPr>
        </p:nvSpPr>
        <p:spPr/>
        <p:txBody>
          <a:bodyPr/>
          <a:lstStyle/>
          <a:p>
            <a:r>
              <a:rPr lang="de-DE" dirty="0" smtClean="0"/>
              <a:t>© Gesellschaft für Informatik e.V. (GI) 2014</a:t>
            </a:r>
            <a:endParaRPr lang="de-DE" dirty="0"/>
          </a:p>
        </p:txBody>
      </p:sp>
    </p:spTree>
    <p:extLst>
      <p:ext uri="{BB962C8B-B14F-4D97-AF65-F5344CB8AC3E}">
        <p14:creationId xmlns:p14="http://schemas.microsoft.com/office/powerpoint/2010/main" val="7003279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Erfolgsfaktoren bei der Einführung eines PMO</a:t>
            </a:r>
            <a:endParaRPr lang="de-DE" dirty="0"/>
          </a:p>
        </p:txBody>
      </p:sp>
      <p:sp>
        <p:nvSpPr>
          <p:cNvPr id="3" name="Inhaltsplatzhalter 2"/>
          <p:cNvSpPr>
            <a:spLocks noGrp="1"/>
          </p:cNvSpPr>
          <p:nvPr>
            <p:ph idx="1"/>
          </p:nvPr>
        </p:nvSpPr>
        <p:spPr/>
        <p:txBody>
          <a:bodyPr/>
          <a:lstStyle/>
          <a:p>
            <a:r>
              <a:rPr lang="de-DE" dirty="0" smtClean="0"/>
              <a:t>Machtsponsor</a:t>
            </a:r>
          </a:p>
          <a:p>
            <a:r>
              <a:rPr lang="de-DE" dirty="0" smtClean="0"/>
              <a:t>Kompetenz der PMO-Leitung</a:t>
            </a:r>
          </a:p>
          <a:p>
            <a:r>
              <a:rPr lang="de-DE" dirty="0" smtClean="0"/>
              <a:t>Projektkultur im Unternehmen</a:t>
            </a:r>
          </a:p>
          <a:p>
            <a:r>
              <a:rPr lang="de-DE" dirty="0" smtClean="0"/>
              <a:t>Pragmatische Methoden und Tools</a:t>
            </a:r>
          </a:p>
          <a:p>
            <a:r>
              <a:rPr lang="de-DE" dirty="0" smtClean="0"/>
              <a:t>Frühzeitige Einbindung der Stakeholder</a:t>
            </a:r>
          </a:p>
          <a:p>
            <a:r>
              <a:rPr lang="de-DE" dirty="0" smtClean="0"/>
              <a:t>Ausreichende Ressourcen</a:t>
            </a:r>
          </a:p>
          <a:p>
            <a:r>
              <a:rPr lang="de-DE" dirty="0" smtClean="0"/>
              <a:t>Organisatorische Einordnung (Weisungsbefugnis)</a:t>
            </a:r>
          </a:p>
          <a:p>
            <a:r>
              <a:rPr lang="de-DE" dirty="0" smtClean="0"/>
              <a:t>Zentrale Entscheidungsprozesse / klares Vorgehen</a:t>
            </a:r>
            <a:endParaRPr lang="de-DE" dirty="0"/>
          </a:p>
        </p:txBody>
      </p:sp>
      <p:sp>
        <p:nvSpPr>
          <p:cNvPr id="4" name="Foliennummernplatzhalter 3"/>
          <p:cNvSpPr>
            <a:spLocks noGrp="1"/>
          </p:cNvSpPr>
          <p:nvPr>
            <p:ph type="sldNum" sz="quarter" idx="10"/>
          </p:nvPr>
        </p:nvSpPr>
        <p:spPr/>
        <p:txBody>
          <a:bodyPr/>
          <a:lstStyle/>
          <a:p>
            <a:fld id="{F23D5F5B-2EBD-744B-A35D-41A983A9308F}" type="slidenum">
              <a:rPr lang="de-DE" smtClean="0"/>
              <a:pPr/>
              <a:t>19</a:t>
            </a:fld>
            <a:r>
              <a:rPr lang="de-DE" b="0" smtClean="0"/>
              <a:t> | Alexander Volland</a:t>
            </a:r>
            <a:endParaRPr lang="de-DE" dirty="0"/>
          </a:p>
        </p:txBody>
      </p:sp>
      <p:sp>
        <p:nvSpPr>
          <p:cNvPr id="5" name="Fußzeilenplatzhalter 4"/>
          <p:cNvSpPr>
            <a:spLocks noGrp="1"/>
          </p:cNvSpPr>
          <p:nvPr>
            <p:ph type="ftr" sz="quarter" idx="11"/>
          </p:nvPr>
        </p:nvSpPr>
        <p:spPr/>
        <p:txBody>
          <a:bodyPr/>
          <a:lstStyle/>
          <a:p>
            <a:r>
              <a:rPr lang="de-DE" smtClean="0"/>
              <a:t>© Gesellschaft für Informatik e.V. (GI) 2014</a:t>
            </a:r>
            <a:endParaRPr lang="de-DE" dirty="0"/>
          </a:p>
        </p:txBody>
      </p:sp>
      <p:sp>
        <p:nvSpPr>
          <p:cNvPr id="6" name="Textplatzhalter 5"/>
          <p:cNvSpPr>
            <a:spLocks noGrp="1"/>
          </p:cNvSpPr>
          <p:nvPr>
            <p:ph type="body" sz="quarter" idx="12"/>
          </p:nvPr>
        </p:nvSpPr>
        <p:spPr/>
        <p:txBody>
          <a:bodyPr/>
          <a:lstStyle/>
          <a:p>
            <a:r>
              <a:rPr lang="de-DE" dirty="0"/>
              <a:t>Einführung von PMOs</a:t>
            </a:r>
          </a:p>
          <a:p>
            <a:endParaRPr lang="de-DE" dirty="0"/>
          </a:p>
        </p:txBody>
      </p:sp>
      <p:sp>
        <p:nvSpPr>
          <p:cNvPr id="7" name="Wolke 6"/>
          <p:cNvSpPr/>
          <p:nvPr/>
        </p:nvSpPr>
        <p:spPr bwMode="auto">
          <a:xfrm>
            <a:off x="5987336" y="1793776"/>
            <a:ext cx="2727598" cy="1701099"/>
          </a:xfrm>
          <a:prstGeom prst="cloud">
            <a:avLst/>
          </a:prstGeom>
          <a:solidFill>
            <a:schemeClr val="bg1">
              <a:lumMod val="85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de-DE" sz="1400" dirty="0" smtClean="0">
                <a:solidFill>
                  <a:srgbClr val="002D5A"/>
                </a:solidFill>
                <a:latin typeface="Calibri"/>
                <a:ea typeface="+mn-ea"/>
                <a:cs typeface="Calibri"/>
              </a:rPr>
              <a:t>Unterscheidet sich das von den Erfolgsfaktoren für die Projektdurchführung?</a:t>
            </a:r>
            <a:endParaRPr lang="de-DE" sz="1400" dirty="0">
              <a:solidFill>
                <a:srgbClr val="002D5A"/>
              </a:solidFill>
              <a:latin typeface="Calibri"/>
              <a:ea typeface="+mn-ea"/>
              <a:cs typeface="Calibri"/>
            </a:endParaRPr>
          </a:p>
        </p:txBody>
      </p:sp>
      <p:sp>
        <p:nvSpPr>
          <p:cNvPr id="8" name="Fußzeilenplatzhalter 4"/>
          <p:cNvSpPr txBox="1">
            <a:spLocks/>
          </p:cNvSpPr>
          <p:nvPr/>
        </p:nvSpPr>
        <p:spPr bwMode="auto">
          <a:xfrm>
            <a:off x="4453762" y="6206672"/>
            <a:ext cx="3917950"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defPPr>
              <a:defRPr lang="de-DE"/>
            </a:defPPr>
            <a:lvl1pPr algn="l" rtl="0" eaLnBrk="0" fontAlgn="base" hangingPunct="0">
              <a:spcBef>
                <a:spcPct val="0"/>
              </a:spcBef>
              <a:spcAft>
                <a:spcPct val="0"/>
              </a:spcAft>
              <a:defRPr sz="900" kern="1200">
                <a:solidFill>
                  <a:srgbClr val="000066"/>
                </a:solidFill>
                <a:latin typeface="+mn-lt"/>
                <a:ea typeface="ＭＳ Ｐゴシック" charset="0"/>
                <a:cs typeface="+mn-cs"/>
              </a:defRPr>
            </a:lvl1pPr>
            <a:lvl2pPr marL="457200" algn="l" rtl="0" eaLnBrk="0" fontAlgn="base" hangingPunct="0">
              <a:spcBef>
                <a:spcPct val="0"/>
              </a:spcBef>
              <a:spcAft>
                <a:spcPct val="0"/>
              </a:spcAft>
              <a:defRPr sz="2400" kern="1200">
                <a:solidFill>
                  <a:schemeClr val="tx1"/>
                </a:solidFill>
                <a:latin typeface="Times" charset="0"/>
                <a:ea typeface="ＭＳ Ｐゴシック" charset="0"/>
                <a:cs typeface="+mn-cs"/>
              </a:defRPr>
            </a:lvl2pPr>
            <a:lvl3pPr marL="914400" algn="l" rtl="0" eaLnBrk="0" fontAlgn="base" hangingPunct="0">
              <a:spcBef>
                <a:spcPct val="0"/>
              </a:spcBef>
              <a:spcAft>
                <a:spcPct val="0"/>
              </a:spcAft>
              <a:defRPr sz="2400" kern="1200">
                <a:solidFill>
                  <a:schemeClr val="tx1"/>
                </a:solidFill>
                <a:latin typeface="Times" charset="0"/>
                <a:ea typeface="ＭＳ Ｐゴシック" charset="0"/>
                <a:cs typeface="+mn-cs"/>
              </a:defRPr>
            </a:lvl3pPr>
            <a:lvl4pPr marL="1371600" algn="l" rtl="0" eaLnBrk="0" fontAlgn="base" hangingPunct="0">
              <a:spcBef>
                <a:spcPct val="0"/>
              </a:spcBef>
              <a:spcAft>
                <a:spcPct val="0"/>
              </a:spcAft>
              <a:defRPr sz="2400" kern="1200">
                <a:solidFill>
                  <a:schemeClr val="tx1"/>
                </a:solidFill>
                <a:latin typeface="Times" charset="0"/>
                <a:ea typeface="ＭＳ Ｐゴシック" charset="0"/>
                <a:cs typeface="+mn-cs"/>
              </a:defRPr>
            </a:lvl4pPr>
            <a:lvl5pPr marL="1828800" algn="l" rtl="0" eaLnBrk="0" fontAlgn="base" hangingPunct="0">
              <a:spcBef>
                <a:spcPct val="0"/>
              </a:spcBef>
              <a:spcAft>
                <a:spcPct val="0"/>
              </a:spcAft>
              <a:defRPr sz="2400" kern="1200">
                <a:solidFill>
                  <a:schemeClr val="tx1"/>
                </a:solidFill>
                <a:latin typeface="Times" charset="0"/>
                <a:ea typeface="ＭＳ Ｐゴシック" charset="0"/>
                <a:cs typeface="+mn-cs"/>
              </a:defRPr>
            </a:lvl5pPr>
            <a:lvl6pPr marL="2286000" algn="l" defTabSz="457200" rtl="0" eaLnBrk="1" latinLnBrk="0" hangingPunct="1">
              <a:defRPr sz="2400" kern="1200">
                <a:solidFill>
                  <a:schemeClr val="tx1"/>
                </a:solidFill>
                <a:latin typeface="Times" charset="0"/>
                <a:ea typeface="ＭＳ Ｐゴシック" charset="0"/>
                <a:cs typeface="+mn-cs"/>
              </a:defRPr>
            </a:lvl6pPr>
            <a:lvl7pPr marL="2743200" algn="l" defTabSz="457200" rtl="0" eaLnBrk="1" latinLnBrk="0" hangingPunct="1">
              <a:defRPr sz="2400" kern="1200">
                <a:solidFill>
                  <a:schemeClr val="tx1"/>
                </a:solidFill>
                <a:latin typeface="Times" charset="0"/>
                <a:ea typeface="ＭＳ Ｐゴシック" charset="0"/>
                <a:cs typeface="+mn-cs"/>
              </a:defRPr>
            </a:lvl7pPr>
            <a:lvl8pPr marL="3200400" algn="l" defTabSz="457200" rtl="0" eaLnBrk="1" latinLnBrk="0" hangingPunct="1">
              <a:defRPr sz="2400" kern="1200">
                <a:solidFill>
                  <a:schemeClr val="tx1"/>
                </a:solidFill>
                <a:latin typeface="Times" charset="0"/>
                <a:ea typeface="ＭＳ Ｐゴシック" charset="0"/>
                <a:cs typeface="+mn-cs"/>
              </a:defRPr>
            </a:lvl8pPr>
            <a:lvl9pPr marL="3657600" algn="l" defTabSz="457200" rtl="0" eaLnBrk="1" latinLnBrk="0" hangingPunct="1">
              <a:defRPr sz="2400" kern="1200">
                <a:solidFill>
                  <a:schemeClr val="tx1"/>
                </a:solidFill>
                <a:latin typeface="Times" charset="0"/>
                <a:ea typeface="ＭＳ Ｐゴシック" charset="0"/>
                <a:cs typeface="+mn-cs"/>
              </a:defRPr>
            </a:lvl9pPr>
          </a:lstStyle>
          <a:p>
            <a:pPr algn="r"/>
            <a:r>
              <a:rPr lang="de-DE" dirty="0" smtClean="0">
                <a:solidFill>
                  <a:srgbClr val="002D5A"/>
                </a:solidFill>
              </a:rPr>
              <a:t>Quelle: PMO </a:t>
            </a:r>
            <a:r>
              <a:rPr lang="de-DE" dirty="0" err="1" smtClean="0">
                <a:solidFill>
                  <a:srgbClr val="002D5A"/>
                </a:solidFill>
              </a:rPr>
              <a:t>Maturity</a:t>
            </a:r>
            <a:r>
              <a:rPr lang="de-DE" dirty="0" smtClean="0">
                <a:solidFill>
                  <a:srgbClr val="002D5A"/>
                </a:solidFill>
              </a:rPr>
              <a:t> Study 2010, </a:t>
            </a:r>
            <a:r>
              <a:rPr lang="de-DE" dirty="0">
                <a:solidFill>
                  <a:srgbClr val="002D5A"/>
                </a:solidFill>
              </a:rPr>
              <a:t>Prof. Dr. Michael Amberg</a:t>
            </a:r>
          </a:p>
        </p:txBody>
      </p:sp>
    </p:spTree>
    <p:extLst>
      <p:ext uri="{BB962C8B-B14F-4D97-AF65-F5344CB8AC3E}">
        <p14:creationId xmlns:p14="http://schemas.microsoft.com/office/powerpoint/2010/main" val="13570365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52413" y="1628800"/>
            <a:ext cx="8423275" cy="4752950"/>
          </a:xfrm>
        </p:spPr>
        <p:txBody>
          <a:bodyPr/>
          <a:lstStyle/>
          <a:p>
            <a:r>
              <a:rPr lang="de-DE" b="1" dirty="0" smtClean="0"/>
              <a:t>Begrüßung und Überblick</a:t>
            </a:r>
          </a:p>
          <a:p>
            <a:r>
              <a:rPr lang="de-DE" dirty="0"/>
              <a:t>Fragestellungen Erfahrungsaustausch</a:t>
            </a:r>
          </a:p>
          <a:p>
            <a:r>
              <a:rPr lang="de-DE" dirty="0"/>
              <a:t>Uneinheitliche Definitionen und Bezeichnungen</a:t>
            </a:r>
          </a:p>
          <a:p>
            <a:r>
              <a:rPr lang="de-DE" dirty="0"/>
              <a:t>Aufgaben und Funktionen eines PMO</a:t>
            </a:r>
          </a:p>
          <a:p>
            <a:r>
              <a:rPr lang="de-DE" dirty="0"/>
              <a:t>Wahrnehmung des PMO im Unternehmen</a:t>
            </a:r>
          </a:p>
          <a:p>
            <a:r>
              <a:rPr lang="de-DE" dirty="0"/>
              <a:t>Einführung von PMOs</a:t>
            </a:r>
          </a:p>
        </p:txBody>
      </p:sp>
      <p:sp>
        <p:nvSpPr>
          <p:cNvPr id="2" name="Titel 1"/>
          <p:cNvSpPr>
            <a:spLocks noGrp="1"/>
          </p:cNvSpPr>
          <p:nvPr>
            <p:ph type="title"/>
          </p:nvPr>
        </p:nvSpPr>
        <p:spPr/>
        <p:txBody>
          <a:bodyPr/>
          <a:lstStyle/>
          <a:p>
            <a:r>
              <a:rPr lang="de-DE" dirty="0" smtClean="0"/>
              <a:t>Agenda</a:t>
            </a:r>
            <a:endParaRPr lang="de-DE" dirty="0"/>
          </a:p>
        </p:txBody>
      </p:sp>
      <p:sp>
        <p:nvSpPr>
          <p:cNvPr id="4" name="Foliennummernplatzhalter 3"/>
          <p:cNvSpPr>
            <a:spLocks noGrp="1"/>
          </p:cNvSpPr>
          <p:nvPr>
            <p:ph type="sldNum" sz="quarter" idx="10"/>
          </p:nvPr>
        </p:nvSpPr>
        <p:spPr/>
        <p:txBody>
          <a:bodyPr/>
          <a:lstStyle/>
          <a:p>
            <a:fld id="{F23D5F5B-2EBD-744B-A35D-41A983A9308F}" type="slidenum">
              <a:rPr lang="de-DE" smtClean="0"/>
              <a:pPr/>
              <a:t>2</a:t>
            </a:fld>
            <a:r>
              <a:rPr lang="de-DE" b="0" dirty="0" smtClean="0"/>
              <a:t> | Alexander Volland</a:t>
            </a:r>
            <a:endParaRPr lang="de-DE" dirty="0"/>
          </a:p>
        </p:txBody>
      </p:sp>
      <p:sp>
        <p:nvSpPr>
          <p:cNvPr id="5" name="Fußzeilenplatzhalter 4"/>
          <p:cNvSpPr>
            <a:spLocks noGrp="1"/>
          </p:cNvSpPr>
          <p:nvPr>
            <p:ph type="ftr" sz="quarter" idx="11"/>
          </p:nvPr>
        </p:nvSpPr>
        <p:spPr/>
        <p:txBody>
          <a:bodyPr/>
          <a:lstStyle/>
          <a:p>
            <a:r>
              <a:rPr lang="de-DE" dirty="0" smtClean="0"/>
              <a:t>© Gesellschaft für Informatik e.V. (GI) 2014</a:t>
            </a:r>
            <a:endParaRPr lang="de-DE" dirty="0"/>
          </a:p>
        </p:txBody>
      </p:sp>
    </p:spTree>
    <p:extLst>
      <p:ext uri="{BB962C8B-B14F-4D97-AF65-F5344CB8AC3E}">
        <p14:creationId xmlns:p14="http://schemas.microsoft.com/office/powerpoint/2010/main" val="29185030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52413" y="764704"/>
            <a:ext cx="7847979" cy="618654"/>
          </a:xfrm>
        </p:spPr>
        <p:txBody>
          <a:bodyPr/>
          <a:lstStyle/>
          <a:p>
            <a:r>
              <a:rPr lang="de-DE" dirty="0" smtClean="0"/>
              <a:t>Typische Herausforderungen einer</a:t>
            </a:r>
            <a:br>
              <a:rPr lang="de-DE" dirty="0" smtClean="0"/>
            </a:br>
            <a:r>
              <a:rPr lang="de-DE" dirty="0" smtClean="0"/>
              <a:t>PMO-Einführung</a:t>
            </a:r>
            <a:endParaRPr lang="de-DE" dirty="0"/>
          </a:p>
        </p:txBody>
      </p:sp>
      <p:sp>
        <p:nvSpPr>
          <p:cNvPr id="3" name="Inhaltsplatzhalter 2"/>
          <p:cNvSpPr>
            <a:spLocks noGrp="1"/>
          </p:cNvSpPr>
          <p:nvPr>
            <p:ph idx="1"/>
          </p:nvPr>
        </p:nvSpPr>
        <p:spPr/>
        <p:txBody>
          <a:bodyPr/>
          <a:lstStyle/>
          <a:p>
            <a:r>
              <a:rPr lang="de-DE" dirty="0" smtClean="0"/>
              <a:t>Standardisierung von Projektmanagement-Prozessen in einem heterogenen Projektumfeld</a:t>
            </a:r>
          </a:p>
          <a:p>
            <a:r>
              <a:rPr lang="de-DE" dirty="0" smtClean="0"/>
              <a:t>Etablierung einer PM-Methodik (Change Prozess für die Mehrzahl der PLs?)</a:t>
            </a:r>
          </a:p>
          <a:p>
            <a:r>
              <a:rPr lang="de-DE" dirty="0" smtClean="0"/>
              <a:t>Etablierung einer Zusammenarbeit mit anderen Abteilungen (Controlling, Rechnungswesen, Recht, ..)</a:t>
            </a:r>
          </a:p>
          <a:p>
            <a:r>
              <a:rPr lang="de-DE" dirty="0" smtClean="0"/>
              <a:t>Erzielung von Akzeptanz</a:t>
            </a:r>
          </a:p>
          <a:p>
            <a:r>
              <a:rPr lang="de-DE" dirty="0" smtClean="0"/>
              <a:t>Unzureichende Ressourcen im PMO selbst</a:t>
            </a:r>
          </a:p>
          <a:p>
            <a:r>
              <a:rPr lang="de-DE" dirty="0" smtClean="0"/>
              <a:t>Konflikte mit der Linienorganisation (z.B. Ressourcenallokation, Kontierung, …)</a:t>
            </a:r>
            <a:endParaRPr lang="de-DE" dirty="0"/>
          </a:p>
        </p:txBody>
      </p:sp>
      <p:sp>
        <p:nvSpPr>
          <p:cNvPr id="4" name="Foliennummernplatzhalter 3"/>
          <p:cNvSpPr>
            <a:spLocks noGrp="1"/>
          </p:cNvSpPr>
          <p:nvPr>
            <p:ph type="sldNum" sz="quarter" idx="10"/>
          </p:nvPr>
        </p:nvSpPr>
        <p:spPr/>
        <p:txBody>
          <a:bodyPr/>
          <a:lstStyle/>
          <a:p>
            <a:fld id="{F23D5F5B-2EBD-744B-A35D-41A983A9308F}" type="slidenum">
              <a:rPr lang="de-DE" smtClean="0"/>
              <a:pPr/>
              <a:t>20</a:t>
            </a:fld>
            <a:r>
              <a:rPr lang="de-DE" b="0" smtClean="0"/>
              <a:t> | Alexander Volland</a:t>
            </a:r>
            <a:endParaRPr lang="de-DE" dirty="0"/>
          </a:p>
        </p:txBody>
      </p:sp>
      <p:sp>
        <p:nvSpPr>
          <p:cNvPr id="5" name="Fußzeilenplatzhalter 4"/>
          <p:cNvSpPr>
            <a:spLocks noGrp="1"/>
          </p:cNvSpPr>
          <p:nvPr>
            <p:ph type="ftr" sz="quarter" idx="11"/>
          </p:nvPr>
        </p:nvSpPr>
        <p:spPr/>
        <p:txBody>
          <a:bodyPr/>
          <a:lstStyle/>
          <a:p>
            <a:r>
              <a:rPr lang="de-DE" smtClean="0"/>
              <a:t>© Gesellschaft für Informatik e.V. (GI) 2014</a:t>
            </a:r>
            <a:endParaRPr lang="de-DE" dirty="0"/>
          </a:p>
        </p:txBody>
      </p:sp>
      <p:sp>
        <p:nvSpPr>
          <p:cNvPr id="6" name="Textplatzhalter 5"/>
          <p:cNvSpPr>
            <a:spLocks noGrp="1"/>
          </p:cNvSpPr>
          <p:nvPr>
            <p:ph type="body" sz="quarter" idx="12"/>
          </p:nvPr>
        </p:nvSpPr>
        <p:spPr/>
        <p:txBody>
          <a:bodyPr/>
          <a:lstStyle/>
          <a:p>
            <a:r>
              <a:rPr lang="de-DE" dirty="0" smtClean="0"/>
              <a:t>Einführung von PMOs</a:t>
            </a:r>
            <a:endParaRPr lang="de-DE" dirty="0"/>
          </a:p>
        </p:txBody>
      </p:sp>
    </p:spTree>
    <p:extLst>
      <p:ext uri="{BB962C8B-B14F-4D97-AF65-F5344CB8AC3E}">
        <p14:creationId xmlns:p14="http://schemas.microsoft.com/office/powerpoint/2010/main" val="42507716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Ihre Ideen für ein erfolgreiches PMO</a:t>
            </a:r>
            <a:endParaRPr lang="de-DE" dirty="0"/>
          </a:p>
        </p:txBody>
      </p:sp>
      <p:sp>
        <p:nvSpPr>
          <p:cNvPr id="4" name="Foliennummernplatzhalter 3"/>
          <p:cNvSpPr>
            <a:spLocks noGrp="1"/>
          </p:cNvSpPr>
          <p:nvPr>
            <p:ph type="sldNum" sz="quarter" idx="10"/>
          </p:nvPr>
        </p:nvSpPr>
        <p:spPr/>
        <p:txBody>
          <a:bodyPr/>
          <a:lstStyle/>
          <a:p>
            <a:fld id="{F23D5F5B-2EBD-744B-A35D-41A983A9308F}" type="slidenum">
              <a:rPr lang="de-DE" smtClean="0"/>
              <a:pPr/>
              <a:t>21</a:t>
            </a:fld>
            <a:r>
              <a:rPr lang="de-DE" b="0" dirty="0" smtClean="0"/>
              <a:t> | Alexander Volland</a:t>
            </a:r>
            <a:endParaRPr lang="de-DE" dirty="0"/>
          </a:p>
        </p:txBody>
      </p:sp>
      <p:sp>
        <p:nvSpPr>
          <p:cNvPr id="5" name="Fußzeilenplatzhalter 4"/>
          <p:cNvSpPr>
            <a:spLocks noGrp="1"/>
          </p:cNvSpPr>
          <p:nvPr>
            <p:ph type="ftr" sz="quarter" idx="11"/>
          </p:nvPr>
        </p:nvSpPr>
        <p:spPr/>
        <p:txBody>
          <a:bodyPr/>
          <a:lstStyle/>
          <a:p>
            <a:r>
              <a:rPr lang="de-DE" dirty="0" smtClean="0"/>
              <a:t>© Gesellschaft für Informatik e.V. (GI) 2014</a:t>
            </a:r>
            <a:endParaRPr lang="de-DE" dirty="0"/>
          </a:p>
        </p:txBody>
      </p:sp>
      <p:sp>
        <p:nvSpPr>
          <p:cNvPr id="6" name="Textplatzhalter 5"/>
          <p:cNvSpPr>
            <a:spLocks noGrp="1"/>
          </p:cNvSpPr>
          <p:nvPr>
            <p:ph type="body" sz="quarter" idx="12"/>
          </p:nvPr>
        </p:nvSpPr>
        <p:spPr/>
        <p:txBody>
          <a:bodyPr/>
          <a:lstStyle/>
          <a:p>
            <a:r>
              <a:rPr lang="de-DE" dirty="0"/>
              <a:t>Einführung von PMOs</a:t>
            </a:r>
          </a:p>
        </p:txBody>
      </p:sp>
      <p:sp>
        <p:nvSpPr>
          <p:cNvPr id="8" name="Freeform 3"/>
          <p:cNvSpPr>
            <a:spLocks/>
          </p:cNvSpPr>
          <p:nvPr/>
        </p:nvSpPr>
        <p:spPr bwMode="auto">
          <a:xfrm flipV="1">
            <a:off x="4716016" y="4112344"/>
            <a:ext cx="4151313" cy="2070100"/>
          </a:xfrm>
          <a:custGeom>
            <a:avLst/>
            <a:gdLst>
              <a:gd name="T0" fmla="*/ 0 w 2581"/>
              <a:gd name="T1" fmla="*/ 0 h 1208"/>
              <a:gd name="T2" fmla="*/ 2581 w 2581"/>
              <a:gd name="T3" fmla="*/ 0 h 1208"/>
              <a:gd name="T4" fmla="*/ 2581 w 2581"/>
              <a:gd name="T5" fmla="*/ 1208 h 1208"/>
              <a:gd name="T6" fmla="*/ 912 w 2581"/>
              <a:gd name="T7" fmla="*/ 1208 h 1208"/>
              <a:gd name="T8" fmla="*/ 0 w 2581"/>
              <a:gd name="T9" fmla="*/ 0 h 1208"/>
            </a:gdLst>
            <a:ahLst/>
            <a:cxnLst>
              <a:cxn ang="0">
                <a:pos x="T0" y="T1"/>
              </a:cxn>
              <a:cxn ang="0">
                <a:pos x="T2" y="T3"/>
              </a:cxn>
              <a:cxn ang="0">
                <a:pos x="T4" y="T5"/>
              </a:cxn>
              <a:cxn ang="0">
                <a:pos x="T6" y="T7"/>
              </a:cxn>
              <a:cxn ang="0">
                <a:pos x="T8" y="T9"/>
              </a:cxn>
            </a:cxnLst>
            <a:rect l="0" t="0" r="r" b="b"/>
            <a:pathLst>
              <a:path w="2581" h="1208">
                <a:moveTo>
                  <a:pt x="0" y="0"/>
                </a:moveTo>
                <a:lnTo>
                  <a:pt x="2581" y="0"/>
                </a:lnTo>
                <a:lnTo>
                  <a:pt x="2581" y="1208"/>
                </a:lnTo>
                <a:lnTo>
                  <a:pt x="912" y="1208"/>
                </a:lnTo>
                <a:lnTo>
                  <a:pt x="0" y="0"/>
                </a:lnTo>
                <a:close/>
              </a:path>
            </a:pathLst>
          </a:custGeom>
          <a:noFill/>
          <a:ln w="3810" cap="flat" cmpd="sng">
            <a:solidFill>
              <a:schemeClr val="tx1"/>
            </a:solidFill>
            <a:prstDash val="solid"/>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0" rIns="0" bIns="0" anchor="ctr"/>
          <a:lstStyle/>
          <a:p>
            <a:endParaRPr lang="de-DE"/>
          </a:p>
        </p:txBody>
      </p:sp>
      <p:sp>
        <p:nvSpPr>
          <p:cNvPr id="9" name="Freeform 4"/>
          <p:cNvSpPr>
            <a:spLocks/>
          </p:cNvSpPr>
          <p:nvPr/>
        </p:nvSpPr>
        <p:spPr bwMode="auto">
          <a:xfrm>
            <a:off x="4716016" y="1916832"/>
            <a:ext cx="4151313" cy="2068512"/>
          </a:xfrm>
          <a:custGeom>
            <a:avLst/>
            <a:gdLst>
              <a:gd name="T0" fmla="*/ 0 w 2581"/>
              <a:gd name="T1" fmla="*/ 0 h 1208"/>
              <a:gd name="T2" fmla="*/ 2581 w 2581"/>
              <a:gd name="T3" fmla="*/ 0 h 1208"/>
              <a:gd name="T4" fmla="*/ 2581 w 2581"/>
              <a:gd name="T5" fmla="*/ 1208 h 1208"/>
              <a:gd name="T6" fmla="*/ 912 w 2581"/>
              <a:gd name="T7" fmla="*/ 1208 h 1208"/>
              <a:gd name="T8" fmla="*/ 0 w 2581"/>
              <a:gd name="T9" fmla="*/ 0 h 1208"/>
            </a:gdLst>
            <a:ahLst/>
            <a:cxnLst>
              <a:cxn ang="0">
                <a:pos x="T0" y="T1"/>
              </a:cxn>
              <a:cxn ang="0">
                <a:pos x="T2" y="T3"/>
              </a:cxn>
              <a:cxn ang="0">
                <a:pos x="T4" y="T5"/>
              </a:cxn>
              <a:cxn ang="0">
                <a:pos x="T6" y="T7"/>
              </a:cxn>
              <a:cxn ang="0">
                <a:pos x="T8" y="T9"/>
              </a:cxn>
            </a:cxnLst>
            <a:rect l="0" t="0" r="r" b="b"/>
            <a:pathLst>
              <a:path w="2581" h="1208">
                <a:moveTo>
                  <a:pt x="0" y="0"/>
                </a:moveTo>
                <a:lnTo>
                  <a:pt x="2581" y="0"/>
                </a:lnTo>
                <a:lnTo>
                  <a:pt x="2581" y="1208"/>
                </a:lnTo>
                <a:lnTo>
                  <a:pt x="912" y="1208"/>
                </a:lnTo>
                <a:lnTo>
                  <a:pt x="0" y="0"/>
                </a:lnTo>
                <a:close/>
              </a:path>
            </a:pathLst>
          </a:custGeom>
          <a:noFill/>
          <a:ln w="3810" cap="flat" cmpd="sng">
            <a:solidFill>
              <a:schemeClr val="tx1"/>
            </a:solidFill>
            <a:prstDash val="solid"/>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0" rIns="0" bIns="0" anchor="ctr"/>
          <a:lstStyle/>
          <a:p>
            <a:endParaRPr lang="de-DE"/>
          </a:p>
        </p:txBody>
      </p:sp>
      <p:sp>
        <p:nvSpPr>
          <p:cNvPr id="10" name="Freeform 5"/>
          <p:cNvSpPr>
            <a:spLocks/>
          </p:cNvSpPr>
          <p:nvPr/>
        </p:nvSpPr>
        <p:spPr bwMode="auto">
          <a:xfrm flipH="1">
            <a:off x="232916" y="1916832"/>
            <a:ext cx="4151313" cy="2068512"/>
          </a:xfrm>
          <a:custGeom>
            <a:avLst/>
            <a:gdLst>
              <a:gd name="T0" fmla="*/ 0 w 2581"/>
              <a:gd name="T1" fmla="*/ 0 h 1208"/>
              <a:gd name="T2" fmla="*/ 2581 w 2581"/>
              <a:gd name="T3" fmla="*/ 0 h 1208"/>
              <a:gd name="T4" fmla="*/ 2581 w 2581"/>
              <a:gd name="T5" fmla="*/ 1208 h 1208"/>
              <a:gd name="T6" fmla="*/ 912 w 2581"/>
              <a:gd name="T7" fmla="*/ 1208 h 1208"/>
              <a:gd name="T8" fmla="*/ 0 w 2581"/>
              <a:gd name="T9" fmla="*/ 0 h 1208"/>
            </a:gdLst>
            <a:ahLst/>
            <a:cxnLst>
              <a:cxn ang="0">
                <a:pos x="T0" y="T1"/>
              </a:cxn>
              <a:cxn ang="0">
                <a:pos x="T2" y="T3"/>
              </a:cxn>
              <a:cxn ang="0">
                <a:pos x="T4" y="T5"/>
              </a:cxn>
              <a:cxn ang="0">
                <a:pos x="T6" y="T7"/>
              </a:cxn>
              <a:cxn ang="0">
                <a:pos x="T8" y="T9"/>
              </a:cxn>
            </a:cxnLst>
            <a:rect l="0" t="0" r="r" b="b"/>
            <a:pathLst>
              <a:path w="2581" h="1208">
                <a:moveTo>
                  <a:pt x="0" y="0"/>
                </a:moveTo>
                <a:lnTo>
                  <a:pt x="2581" y="0"/>
                </a:lnTo>
                <a:lnTo>
                  <a:pt x="2581" y="1208"/>
                </a:lnTo>
                <a:lnTo>
                  <a:pt x="912" y="1208"/>
                </a:lnTo>
                <a:lnTo>
                  <a:pt x="0" y="0"/>
                </a:lnTo>
                <a:close/>
              </a:path>
            </a:pathLst>
          </a:custGeom>
          <a:noFill/>
          <a:ln w="3810" cap="flat" cmpd="sng">
            <a:solidFill>
              <a:schemeClr val="tx1"/>
            </a:solidFill>
            <a:prstDash val="solid"/>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0" rIns="0" bIns="0" anchor="ctr"/>
          <a:lstStyle/>
          <a:p>
            <a:endParaRPr lang="de-DE"/>
          </a:p>
        </p:txBody>
      </p:sp>
      <p:sp>
        <p:nvSpPr>
          <p:cNvPr id="11" name="Freeform 6"/>
          <p:cNvSpPr>
            <a:spLocks/>
          </p:cNvSpPr>
          <p:nvPr/>
        </p:nvSpPr>
        <p:spPr bwMode="auto">
          <a:xfrm flipH="1" flipV="1">
            <a:off x="232916" y="4112344"/>
            <a:ext cx="4151313" cy="2070100"/>
          </a:xfrm>
          <a:custGeom>
            <a:avLst/>
            <a:gdLst>
              <a:gd name="T0" fmla="*/ 0 w 2581"/>
              <a:gd name="T1" fmla="*/ 0 h 1208"/>
              <a:gd name="T2" fmla="*/ 2581 w 2581"/>
              <a:gd name="T3" fmla="*/ 0 h 1208"/>
              <a:gd name="T4" fmla="*/ 2581 w 2581"/>
              <a:gd name="T5" fmla="*/ 1208 h 1208"/>
              <a:gd name="T6" fmla="*/ 912 w 2581"/>
              <a:gd name="T7" fmla="*/ 1208 h 1208"/>
              <a:gd name="T8" fmla="*/ 0 w 2581"/>
              <a:gd name="T9" fmla="*/ 0 h 1208"/>
            </a:gdLst>
            <a:ahLst/>
            <a:cxnLst>
              <a:cxn ang="0">
                <a:pos x="T0" y="T1"/>
              </a:cxn>
              <a:cxn ang="0">
                <a:pos x="T2" y="T3"/>
              </a:cxn>
              <a:cxn ang="0">
                <a:pos x="T4" y="T5"/>
              </a:cxn>
              <a:cxn ang="0">
                <a:pos x="T6" y="T7"/>
              </a:cxn>
              <a:cxn ang="0">
                <a:pos x="T8" y="T9"/>
              </a:cxn>
            </a:cxnLst>
            <a:rect l="0" t="0" r="r" b="b"/>
            <a:pathLst>
              <a:path w="2581" h="1208">
                <a:moveTo>
                  <a:pt x="0" y="0"/>
                </a:moveTo>
                <a:lnTo>
                  <a:pt x="2581" y="0"/>
                </a:lnTo>
                <a:lnTo>
                  <a:pt x="2581" y="1208"/>
                </a:lnTo>
                <a:lnTo>
                  <a:pt x="912" y="1208"/>
                </a:lnTo>
                <a:lnTo>
                  <a:pt x="0" y="0"/>
                </a:lnTo>
                <a:close/>
              </a:path>
            </a:pathLst>
          </a:custGeom>
          <a:noFill/>
          <a:ln w="3810" cap="flat" cmpd="sng">
            <a:solidFill>
              <a:schemeClr val="tx1"/>
            </a:solidFill>
            <a:prstDash val="solid"/>
            <a:round/>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2000" tIns="0" rIns="0" bIns="0" anchor="ctr"/>
          <a:lstStyle/>
          <a:p>
            <a:endParaRPr lang="de-DE"/>
          </a:p>
        </p:txBody>
      </p:sp>
      <p:sp>
        <p:nvSpPr>
          <p:cNvPr id="12" name="Freeform 7"/>
          <p:cNvSpPr>
            <a:spLocks/>
          </p:cNvSpPr>
          <p:nvPr/>
        </p:nvSpPr>
        <p:spPr bwMode="auto">
          <a:xfrm>
            <a:off x="3072954" y="1926357"/>
            <a:ext cx="2957512" cy="4229100"/>
          </a:xfrm>
          <a:custGeom>
            <a:avLst/>
            <a:gdLst>
              <a:gd name="T0" fmla="*/ 920 w 1856"/>
              <a:gd name="T1" fmla="*/ 0 h 2488"/>
              <a:gd name="T2" fmla="*/ 0 w 1856"/>
              <a:gd name="T3" fmla="*/ 1240 h 2488"/>
              <a:gd name="T4" fmla="*/ 920 w 1856"/>
              <a:gd name="T5" fmla="*/ 2488 h 2488"/>
              <a:gd name="T6" fmla="*/ 1856 w 1856"/>
              <a:gd name="T7" fmla="*/ 1248 h 2488"/>
              <a:gd name="T8" fmla="*/ 920 w 1856"/>
              <a:gd name="T9" fmla="*/ 0 h 2488"/>
            </a:gdLst>
            <a:ahLst/>
            <a:cxnLst>
              <a:cxn ang="0">
                <a:pos x="T0" y="T1"/>
              </a:cxn>
              <a:cxn ang="0">
                <a:pos x="T2" y="T3"/>
              </a:cxn>
              <a:cxn ang="0">
                <a:pos x="T4" y="T5"/>
              </a:cxn>
              <a:cxn ang="0">
                <a:pos x="T6" y="T7"/>
              </a:cxn>
              <a:cxn ang="0">
                <a:pos x="T8" y="T9"/>
              </a:cxn>
            </a:cxnLst>
            <a:rect l="0" t="0" r="r" b="b"/>
            <a:pathLst>
              <a:path w="1856" h="2488">
                <a:moveTo>
                  <a:pt x="920" y="0"/>
                </a:moveTo>
                <a:lnTo>
                  <a:pt x="0" y="1240"/>
                </a:lnTo>
                <a:lnTo>
                  <a:pt x="920" y="2488"/>
                </a:lnTo>
                <a:lnTo>
                  <a:pt x="1856" y="1248"/>
                </a:lnTo>
                <a:lnTo>
                  <a:pt x="920" y="0"/>
                </a:lnTo>
                <a:close/>
              </a:path>
            </a:pathLst>
          </a:custGeom>
          <a:solidFill>
            <a:srgbClr val="FCDE04"/>
          </a:solidFill>
          <a:ln>
            <a:noFill/>
          </a:ln>
          <a:effectLst/>
          <a:extLst/>
        </p:spPr>
        <p:txBody>
          <a:bodyPr lIns="0" tIns="0" rIns="0" bIns="0" anchor="ctr">
            <a:spAutoFit/>
          </a:bodyPr>
          <a:lstStyle/>
          <a:p>
            <a:endParaRPr lang="de-DE"/>
          </a:p>
        </p:txBody>
      </p:sp>
      <p:sp>
        <p:nvSpPr>
          <p:cNvPr id="13" name="Text Box 8"/>
          <p:cNvSpPr txBox="1">
            <a:spLocks noChangeArrowheads="1"/>
          </p:cNvSpPr>
          <p:nvPr/>
        </p:nvSpPr>
        <p:spPr bwMode="auto">
          <a:xfrm>
            <a:off x="3484116" y="3845922"/>
            <a:ext cx="2098675"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a:spcBef>
                <a:spcPct val="0"/>
              </a:spcBef>
              <a:buClrTx/>
            </a:pPr>
            <a:r>
              <a:rPr lang="de-DE" b="1" dirty="0" smtClean="0">
                <a:solidFill>
                  <a:srgbClr val="002D5A"/>
                </a:solidFill>
                <a:latin typeface="Calibri" panose="020F0502020204030204" pitchFamily="34" charset="0"/>
                <a:cs typeface="Calibri" panose="020F0502020204030204" pitchFamily="34" charset="0"/>
              </a:rPr>
              <a:t>Ideensammlung</a:t>
            </a:r>
            <a:endParaRPr lang="de-DE" b="1" dirty="0">
              <a:solidFill>
                <a:srgbClr val="002D5A"/>
              </a:solidFill>
              <a:latin typeface="Calibri" panose="020F0502020204030204" pitchFamily="34" charset="0"/>
              <a:cs typeface="Calibri" panose="020F0502020204030204" pitchFamily="34" charset="0"/>
            </a:endParaRPr>
          </a:p>
        </p:txBody>
      </p:sp>
      <p:sp>
        <p:nvSpPr>
          <p:cNvPr id="14" name="Rectangle 9"/>
          <p:cNvSpPr>
            <a:spLocks noChangeArrowheads="1"/>
          </p:cNvSpPr>
          <p:nvPr/>
        </p:nvSpPr>
        <p:spPr bwMode="auto">
          <a:xfrm>
            <a:off x="237679" y="1997794"/>
            <a:ext cx="2794000" cy="1931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8" tIns="45725" rIns="91448" bIns="45725"/>
          <a:lstStyle/>
          <a:p>
            <a:r>
              <a:rPr lang="de-DE" sz="1600" b="1" dirty="0" smtClean="0">
                <a:solidFill>
                  <a:srgbClr val="002D5A"/>
                </a:solidFill>
                <a:latin typeface="Calibri" panose="020F0502020204030204" pitchFamily="34" charset="0"/>
                <a:cs typeface="Calibri" panose="020F0502020204030204" pitchFamily="34" charset="0"/>
              </a:rPr>
              <a:t>Unternehmenssicht</a:t>
            </a:r>
          </a:p>
          <a:p>
            <a:r>
              <a:rPr lang="de-DE" sz="1600" dirty="0">
                <a:solidFill>
                  <a:srgbClr val="002D5A"/>
                </a:solidFill>
                <a:latin typeface="Calibri" panose="020F0502020204030204" pitchFamily="34" charset="0"/>
                <a:cs typeface="Calibri" panose="020F0502020204030204" pitchFamily="34" charset="0"/>
              </a:rPr>
              <a:t>+ Bündelung von Komplexität </a:t>
            </a:r>
          </a:p>
          <a:p>
            <a:r>
              <a:rPr lang="de-DE" sz="1600" dirty="0">
                <a:solidFill>
                  <a:srgbClr val="002D5A"/>
                </a:solidFill>
                <a:latin typeface="Calibri" panose="020F0502020204030204" pitchFamily="34" charset="0"/>
                <a:cs typeface="Calibri" panose="020F0502020204030204" pitchFamily="34" charset="0"/>
              </a:rPr>
              <a:t>+ gute Entscheidungsvorbereitung</a:t>
            </a:r>
          </a:p>
          <a:p>
            <a:r>
              <a:rPr lang="de-DE" sz="1600" dirty="0">
                <a:solidFill>
                  <a:srgbClr val="002D5A"/>
                </a:solidFill>
                <a:latin typeface="Calibri" panose="020F0502020204030204" pitchFamily="34" charset="0"/>
                <a:cs typeface="Calibri" panose="020F0502020204030204" pitchFamily="34" charset="0"/>
              </a:rPr>
              <a:t>+ klare </a:t>
            </a:r>
            <a:r>
              <a:rPr lang="de-DE" sz="1600" dirty="0" smtClean="0">
                <a:solidFill>
                  <a:srgbClr val="002D5A"/>
                </a:solidFill>
                <a:latin typeface="Calibri" panose="020F0502020204030204" pitchFamily="34" charset="0"/>
                <a:cs typeface="Calibri" panose="020F0502020204030204" pitchFamily="34" charset="0"/>
              </a:rPr>
              <a:t>Aufgabendefinition</a:t>
            </a:r>
          </a:p>
          <a:p>
            <a:r>
              <a:rPr lang="de-DE" sz="1600" dirty="0" smtClean="0">
                <a:solidFill>
                  <a:srgbClr val="002D5A"/>
                </a:solidFill>
                <a:latin typeface="Calibri" panose="020F0502020204030204" pitchFamily="34" charset="0"/>
                <a:cs typeface="Calibri" panose="020F0502020204030204" pitchFamily="34" charset="0"/>
              </a:rPr>
              <a:t>+ pragmatische Tools</a:t>
            </a:r>
            <a:endParaRPr lang="de-DE" sz="1600" dirty="0">
              <a:solidFill>
                <a:srgbClr val="002D5A"/>
              </a:solidFill>
              <a:latin typeface="Calibri" panose="020F0502020204030204" pitchFamily="34" charset="0"/>
              <a:cs typeface="Calibri" panose="020F0502020204030204" pitchFamily="34" charset="0"/>
            </a:endParaRPr>
          </a:p>
          <a:p>
            <a:endParaRPr lang="de-DE" sz="1600" dirty="0" smtClean="0">
              <a:solidFill>
                <a:srgbClr val="002D5A"/>
              </a:solidFill>
              <a:latin typeface="Calibri" panose="020F0502020204030204" pitchFamily="34" charset="0"/>
              <a:cs typeface="Calibri" panose="020F0502020204030204" pitchFamily="34" charset="0"/>
            </a:endParaRPr>
          </a:p>
          <a:p>
            <a:endParaRPr lang="de-DE" sz="1600" dirty="0">
              <a:solidFill>
                <a:srgbClr val="002D5A"/>
              </a:solidFill>
              <a:latin typeface="Calibri" panose="020F0502020204030204" pitchFamily="34" charset="0"/>
              <a:cs typeface="Calibri" panose="020F0502020204030204" pitchFamily="34" charset="0"/>
            </a:endParaRPr>
          </a:p>
        </p:txBody>
      </p:sp>
      <p:sp>
        <p:nvSpPr>
          <p:cNvPr id="15" name="Rectangle 10"/>
          <p:cNvSpPr>
            <a:spLocks noChangeArrowheads="1"/>
          </p:cNvSpPr>
          <p:nvPr/>
        </p:nvSpPr>
        <p:spPr bwMode="auto">
          <a:xfrm>
            <a:off x="237679" y="4223469"/>
            <a:ext cx="2708275" cy="195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8" tIns="45725" rIns="91448" bIns="45725"/>
          <a:lstStyle/>
          <a:p>
            <a:pPr eaLnBrk="1" hangingPunct="1">
              <a:buClr>
                <a:srgbClr val="FFCC66"/>
              </a:buClr>
            </a:pPr>
            <a:r>
              <a:rPr lang="de-DE" altLang="de-DE" sz="1600" b="1" dirty="0" smtClean="0">
                <a:solidFill>
                  <a:srgbClr val="002D5A"/>
                </a:solidFill>
                <a:latin typeface="Calibri" panose="020F0502020204030204" pitchFamily="34" charset="0"/>
                <a:cs typeface="Calibri" panose="020F0502020204030204" pitchFamily="34" charset="0"/>
              </a:rPr>
              <a:t>Auftraggeber-Sicht</a:t>
            </a:r>
          </a:p>
          <a:p>
            <a:pPr eaLnBrk="1" hangingPunct="1">
              <a:buClr>
                <a:srgbClr val="FFCC66"/>
              </a:buClr>
            </a:pPr>
            <a:r>
              <a:rPr lang="de-DE" altLang="de-DE" sz="1600" dirty="0">
                <a:solidFill>
                  <a:srgbClr val="002D5A"/>
                </a:solidFill>
                <a:latin typeface="Calibri" panose="020F0502020204030204" pitchFamily="34" charset="0"/>
                <a:cs typeface="Calibri" panose="020F0502020204030204" pitchFamily="34" charset="0"/>
              </a:rPr>
              <a:t>+ klare Priorisierungsregeln</a:t>
            </a:r>
          </a:p>
          <a:p>
            <a:pPr eaLnBrk="1" hangingPunct="1">
              <a:buClr>
                <a:srgbClr val="FFCC66"/>
              </a:buClr>
            </a:pPr>
            <a:r>
              <a:rPr lang="de-DE" altLang="de-DE" sz="1600" dirty="0">
                <a:solidFill>
                  <a:srgbClr val="002D5A"/>
                </a:solidFill>
                <a:latin typeface="Calibri" panose="020F0502020204030204" pitchFamily="34" charset="0"/>
                <a:cs typeface="Calibri" panose="020F0502020204030204" pitchFamily="34" charset="0"/>
              </a:rPr>
              <a:t>+ Hilfe bei Argumentation / Business Case Erstellung</a:t>
            </a:r>
          </a:p>
          <a:p>
            <a:pPr eaLnBrk="1" hangingPunct="1">
              <a:buClr>
                <a:srgbClr val="FFCC66"/>
              </a:buClr>
            </a:pPr>
            <a:endParaRPr lang="de-DE" altLang="de-DE" sz="1600" dirty="0">
              <a:solidFill>
                <a:srgbClr val="002D5A"/>
              </a:solidFill>
              <a:latin typeface="Calibri" panose="020F0502020204030204" pitchFamily="34" charset="0"/>
              <a:cs typeface="Calibri" panose="020F0502020204030204" pitchFamily="34" charset="0"/>
            </a:endParaRPr>
          </a:p>
        </p:txBody>
      </p:sp>
      <p:sp>
        <p:nvSpPr>
          <p:cNvPr id="16" name="Rectangle 11"/>
          <p:cNvSpPr>
            <a:spLocks noChangeArrowheads="1"/>
          </p:cNvSpPr>
          <p:nvPr/>
        </p:nvSpPr>
        <p:spPr bwMode="auto">
          <a:xfrm>
            <a:off x="6076504" y="1997794"/>
            <a:ext cx="2790825" cy="1931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8" tIns="45725" rIns="91448" bIns="45725"/>
          <a:lstStyle/>
          <a:p>
            <a:pPr eaLnBrk="1" hangingPunct="1">
              <a:buClr>
                <a:srgbClr val="FFCC66"/>
              </a:buClr>
            </a:pPr>
            <a:r>
              <a:rPr lang="de-DE" sz="1600" b="1" dirty="0" smtClean="0">
                <a:solidFill>
                  <a:srgbClr val="002D5A"/>
                </a:solidFill>
                <a:latin typeface="Calibri" panose="020F0502020204030204" pitchFamily="34" charset="0"/>
                <a:cs typeface="Calibri" panose="020F0502020204030204" pitchFamily="34" charset="0"/>
              </a:rPr>
              <a:t>Projektleiter-Sicht</a:t>
            </a:r>
          </a:p>
          <a:p>
            <a:pPr eaLnBrk="1" hangingPunct="1">
              <a:buClr>
                <a:srgbClr val="FFCC66"/>
              </a:buClr>
            </a:pPr>
            <a:r>
              <a:rPr lang="de-DE" sz="1600" dirty="0">
                <a:solidFill>
                  <a:srgbClr val="002D5A"/>
                </a:solidFill>
                <a:latin typeface="Calibri" panose="020F0502020204030204" pitchFamily="34" charset="0"/>
                <a:cs typeface="Calibri" panose="020F0502020204030204" pitchFamily="34" charset="0"/>
              </a:rPr>
              <a:t>+ rotierende Besetzung aus Projektleitern</a:t>
            </a:r>
          </a:p>
          <a:p>
            <a:pPr eaLnBrk="1" hangingPunct="1">
              <a:buClr>
                <a:srgbClr val="FFCC66"/>
              </a:buClr>
            </a:pPr>
            <a:r>
              <a:rPr lang="de-DE" sz="1600" dirty="0">
                <a:solidFill>
                  <a:srgbClr val="002D5A"/>
                </a:solidFill>
                <a:latin typeface="Calibri" panose="020F0502020204030204" pitchFamily="34" charset="0"/>
                <a:cs typeface="Calibri" panose="020F0502020204030204" pitchFamily="34" charset="0"/>
              </a:rPr>
              <a:t>+ erfahrene Projektleiter </a:t>
            </a:r>
            <a:r>
              <a:rPr lang="de-DE" sz="1600" dirty="0" smtClean="0">
                <a:solidFill>
                  <a:srgbClr val="002D5A"/>
                </a:solidFill>
                <a:latin typeface="Calibri" panose="020F0502020204030204" pitchFamily="34" charset="0"/>
                <a:cs typeface="Calibri" panose="020F0502020204030204" pitchFamily="34" charset="0"/>
              </a:rPr>
              <a:t>moderieren </a:t>
            </a:r>
            <a:r>
              <a:rPr lang="de-DE" sz="1600" dirty="0">
                <a:solidFill>
                  <a:srgbClr val="002D5A"/>
                </a:solidFill>
                <a:latin typeface="Calibri" panose="020F0502020204030204" pitchFamily="34" charset="0"/>
                <a:cs typeface="Calibri" panose="020F0502020204030204" pitchFamily="34" charset="0"/>
              </a:rPr>
              <a:t>die Normierung</a:t>
            </a:r>
          </a:p>
          <a:p>
            <a:pPr eaLnBrk="1" hangingPunct="1">
              <a:buClr>
                <a:srgbClr val="FFCC66"/>
              </a:buClr>
            </a:pPr>
            <a:r>
              <a:rPr lang="de-DE" sz="1600" dirty="0">
                <a:solidFill>
                  <a:srgbClr val="002D5A"/>
                </a:solidFill>
                <a:latin typeface="Calibri" panose="020F0502020204030204" pitchFamily="34" charset="0"/>
                <a:cs typeface="Calibri" panose="020F0502020204030204" pitchFamily="34" charset="0"/>
              </a:rPr>
              <a:t>+ sinnvolle Fortbildung </a:t>
            </a:r>
            <a:r>
              <a:rPr lang="de-DE" sz="1600" dirty="0" smtClean="0">
                <a:solidFill>
                  <a:srgbClr val="002D5A"/>
                </a:solidFill>
                <a:latin typeface="Calibri" panose="020F0502020204030204" pitchFamily="34" charset="0"/>
                <a:cs typeface="Calibri" panose="020F0502020204030204" pitchFamily="34" charset="0"/>
              </a:rPr>
              <a:t>ermöglichen</a:t>
            </a:r>
          </a:p>
          <a:p>
            <a:pPr marL="273050" indent="-273050" algn="l" eaLnBrk="1" hangingPunct="1">
              <a:buClr>
                <a:srgbClr val="FFCC66"/>
              </a:buClr>
              <a:buFont typeface="Wingdings 2" pitchFamily="18" charset="2"/>
              <a:buChar char="Ò"/>
            </a:pPr>
            <a:endParaRPr lang="de-DE" altLang="de-DE" sz="1600" dirty="0">
              <a:solidFill>
                <a:srgbClr val="002D5A"/>
              </a:solidFill>
              <a:latin typeface="Calibri" panose="020F0502020204030204" pitchFamily="34" charset="0"/>
              <a:cs typeface="Calibri" panose="020F0502020204030204" pitchFamily="34" charset="0"/>
            </a:endParaRPr>
          </a:p>
        </p:txBody>
      </p:sp>
      <p:sp>
        <p:nvSpPr>
          <p:cNvPr id="17" name="Rectangle 12"/>
          <p:cNvSpPr>
            <a:spLocks noChangeArrowheads="1"/>
          </p:cNvSpPr>
          <p:nvPr/>
        </p:nvSpPr>
        <p:spPr bwMode="auto">
          <a:xfrm>
            <a:off x="6076504" y="4169494"/>
            <a:ext cx="2790825" cy="201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1448" tIns="45725" rIns="91448" bIns="45725"/>
          <a:lstStyle/>
          <a:p>
            <a:pPr eaLnBrk="1" hangingPunct="1">
              <a:buClr>
                <a:srgbClr val="FFCC66"/>
              </a:buClr>
            </a:pPr>
            <a:r>
              <a:rPr lang="de-DE" altLang="de-DE" sz="1600" b="1" dirty="0">
                <a:solidFill>
                  <a:srgbClr val="002D5A"/>
                </a:solidFill>
                <a:latin typeface="Calibri" panose="020F0502020204030204" pitchFamily="34" charset="0"/>
                <a:cs typeface="Calibri" panose="020F0502020204030204" pitchFamily="34" charset="0"/>
              </a:rPr>
              <a:t>Linienorganisation (Kapazität)</a:t>
            </a:r>
          </a:p>
          <a:p>
            <a:pPr eaLnBrk="1" hangingPunct="1">
              <a:buClr>
                <a:srgbClr val="FFCC66"/>
              </a:buClr>
            </a:pPr>
            <a:r>
              <a:rPr lang="de-DE" altLang="de-DE" sz="1600" dirty="0">
                <a:solidFill>
                  <a:srgbClr val="002D5A"/>
                </a:solidFill>
                <a:latin typeface="Calibri" panose="020F0502020204030204" pitchFamily="34" charset="0"/>
                <a:cs typeface="Calibri" panose="020F0502020204030204" pitchFamily="34" charset="0"/>
              </a:rPr>
              <a:t>+ frühzeitige Einbindung</a:t>
            </a:r>
          </a:p>
          <a:p>
            <a:pPr eaLnBrk="1" hangingPunct="1">
              <a:buClr>
                <a:srgbClr val="FFCC66"/>
              </a:buClr>
            </a:pPr>
            <a:r>
              <a:rPr lang="de-DE" altLang="de-DE" sz="1600" dirty="0">
                <a:solidFill>
                  <a:srgbClr val="002D5A"/>
                </a:solidFill>
                <a:latin typeface="Calibri" panose="020F0502020204030204" pitchFamily="34" charset="0"/>
                <a:cs typeface="Calibri" panose="020F0502020204030204" pitchFamily="34" charset="0"/>
              </a:rPr>
              <a:t>+ Unterstützung im Personalaufbau (Personalbedarfsplanung aus Projekten wird regelmäßig in der Linie kommuniziert)</a:t>
            </a:r>
          </a:p>
          <a:p>
            <a:pPr algn="l" eaLnBrk="1" hangingPunct="1">
              <a:buClr>
                <a:srgbClr val="FFCC66"/>
              </a:buClr>
            </a:pPr>
            <a:endParaRPr lang="de-DE" altLang="de-DE" sz="1600" dirty="0">
              <a:solidFill>
                <a:srgbClr val="002D5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200397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Ihre Wege zu uns</a:t>
            </a:r>
            <a:endParaRPr lang="de-DE" dirty="0"/>
          </a:p>
        </p:txBody>
      </p:sp>
      <p:sp>
        <p:nvSpPr>
          <p:cNvPr id="3" name="Inhaltsplatzhalter 2"/>
          <p:cNvSpPr>
            <a:spLocks noGrp="1"/>
          </p:cNvSpPr>
          <p:nvPr>
            <p:ph idx="1"/>
          </p:nvPr>
        </p:nvSpPr>
        <p:spPr>
          <a:xfrm>
            <a:off x="252413" y="2132856"/>
            <a:ext cx="8640762" cy="3600400"/>
          </a:xfrm>
          <a:ln>
            <a:noFill/>
          </a:ln>
        </p:spPr>
        <p:txBody>
          <a:bodyPr/>
          <a:lstStyle/>
          <a:p>
            <a:pPr algn="ctr">
              <a:buNone/>
            </a:pPr>
            <a:r>
              <a:rPr lang="de-DE" sz="2800" dirty="0" smtClean="0"/>
              <a:t>Gesellschaft </a:t>
            </a:r>
            <a:r>
              <a:rPr lang="de-DE" sz="2800" dirty="0"/>
              <a:t>für Informatik e.V. (GI)</a:t>
            </a:r>
            <a:r>
              <a:rPr lang="de-DE" sz="2800" b="1" dirty="0"/>
              <a:t/>
            </a:r>
            <a:br>
              <a:rPr lang="de-DE" sz="2800" b="1" dirty="0"/>
            </a:br>
            <a:r>
              <a:rPr lang="de-DE" sz="2800" b="1" dirty="0" smtClean="0"/>
              <a:t>Fachgruppe Projektmanagement</a:t>
            </a:r>
          </a:p>
        </p:txBody>
      </p:sp>
      <p:sp>
        <p:nvSpPr>
          <p:cNvPr id="4" name="Foliennummernplatzhalter 3"/>
          <p:cNvSpPr>
            <a:spLocks noGrp="1"/>
          </p:cNvSpPr>
          <p:nvPr>
            <p:ph type="sldNum" sz="quarter" idx="10"/>
          </p:nvPr>
        </p:nvSpPr>
        <p:spPr/>
        <p:txBody>
          <a:bodyPr/>
          <a:lstStyle/>
          <a:p>
            <a:fld id="{F23D5F5B-2EBD-744B-A35D-41A983A9308F}" type="slidenum">
              <a:rPr lang="de-DE" smtClean="0"/>
              <a:pPr/>
              <a:t>22</a:t>
            </a:fld>
            <a:r>
              <a:rPr lang="de-DE" b="0" dirty="0" smtClean="0"/>
              <a:t> </a:t>
            </a:r>
            <a:endParaRPr lang="de-DE" dirty="0"/>
          </a:p>
        </p:txBody>
      </p:sp>
      <p:sp>
        <p:nvSpPr>
          <p:cNvPr id="5" name="Fußzeilenplatzhalter 4"/>
          <p:cNvSpPr>
            <a:spLocks noGrp="1"/>
          </p:cNvSpPr>
          <p:nvPr>
            <p:ph type="ftr" sz="quarter" idx="11"/>
          </p:nvPr>
        </p:nvSpPr>
        <p:spPr/>
        <p:txBody>
          <a:bodyPr/>
          <a:lstStyle/>
          <a:p>
            <a:r>
              <a:rPr lang="de-DE" dirty="0" smtClean="0"/>
              <a:t>© Gesellschaft für Informatik e.V. (GI) 2014</a:t>
            </a:r>
            <a:endParaRPr lang="de-DE" dirty="0"/>
          </a:p>
        </p:txBody>
      </p:sp>
      <p:graphicFrame>
        <p:nvGraphicFramePr>
          <p:cNvPr id="6" name="Tabelle 5"/>
          <p:cNvGraphicFramePr>
            <a:graphicFrameLocks noGrp="1"/>
          </p:cNvGraphicFramePr>
          <p:nvPr>
            <p:extLst>
              <p:ext uri="{D42A27DB-BD31-4B8C-83A1-F6EECF244321}">
                <p14:modId xmlns:p14="http://schemas.microsoft.com/office/powerpoint/2010/main" val="1935041015"/>
              </p:ext>
            </p:extLst>
          </p:nvPr>
        </p:nvGraphicFramePr>
        <p:xfrm>
          <a:off x="293688" y="3865592"/>
          <a:ext cx="8526784" cy="1798320"/>
        </p:xfrm>
        <a:graphic>
          <a:graphicData uri="http://schemas.openxmlformats.org/drawingml/2006/table">
            <a:tbl>
              <a:tblPr firstRow="1" bandRow="1">
                <a:tableStyleId>{F5AB1C69-6EDB-4FF4-983F-18BD219EF322}</a:tableStyleId>
              </a:tblPr>
              <a:tblGrid>
                <a:gridCol w="4263392"/>
                <a:gridCol w="4263392"/>
              </a:tblGrid>
              <a:tr h="370840">
                <a:tc>
                  <a:txBody>
                    <a:bodyPr/>
                    <a:lstStyle/>
                    <a:p>
                      <a:pPr algn="r"/>
                      <a:r>
                        <a:rPr lang="de-DE" sz="1400" b="0" dirty="0" smtClean="0">
                          <a:solidFill>
                            <a:srgbClr val="002D5A"/>
                          </a:solidFill>
                          <a:latin typeface="Calibri"/>
                          <a:ea typeface="+mn-ea"/>
                          <a:cs typeface="Calibri"/>
                        </a:rPr>
                        <a:t>Prof. Dr. Martin Engstler</a:t>
                      </a:r>
                    </a:p>
                    <a:p>
                      <a:pPr algn="r"/>
                      <a:r>
                        <a:rPr lang="de-DE" sz="1400" b="0" dirty="0" smtClean="0">
                          <a:solidFill>
                            <a:srgbClr val="002D5A"/>
                          </a:solidFill>
                          <a:latin typeface="Calibri"/>
                          <a:ea typeface="+mn-ea"/>
                          <a:cs typeface="Calibri"/>
                        </a:rPr>
                        <a:t>Studiendekan des Studiengangs </a:t>
                      </a:r>
                    </a:p>
                    <a:p>
                      <a:pPr algn="r"/>
                      <a:r>
                        <a:rPr lang="de-DE" sz="1400" b="0" dirty="0" smtClean="0">
                          <a:solidFill>
                            <a:srgbClr val="002D5A"/>
                          </a:solidFill>
                          <a:latin typeface="Calibri"/>
                          <a:ea typeface="+mn-ea"/>
                          <a:cs typeface="Calibri"/>
                        </a:rPr>
                        <a:t>Wirtschaftsinformatik</a:t>
                      </a:r>
                    </a:p>
                    <a:p>
                      <a:pPr algn="r"/>
                      <a:endParaRPr lang="de-DE" sz="1400" b="0" dirty="0" smtClean="0">
                        <a:solidFill>
                          <a:srgbClr val="002D5A"/>
                        </a:solidFill>
                        <a:latin typeface="Calibri"/>
                        <a:ea typeface="+mn-ea"/>
                        <a:cs typeface="Calibri"/>
                      </a:endParaRPr>
                    </a:p>
                    <a:p>
                      <a:pPr algn="r"/>
                      <a:r>
                        <a:rPr lang="de-DE" sz="1400" b="0" dirty="0" smtClean="0">
                          <a:solidFill>
                            <a:srgbClr val="002D5A"/>
                          </a:solidFill>
                          <a:latin typeface="Calibri"/>
                          <a:ea typeface="+mn-ea"/>
                          <a:cs typeface="Calibri"/>
                        </a:rPr>
                        <a:t>Nobelstraße 10</a:t>
                      </a:r>
                    </a:p>
                    <a:p>
                      <a:pPr algn="r"/>
                      <a:r>
                        <a:rPr lang="de-DE" sz="1400" b="0" dirty="0" smtClean="0">
                          <a:solidFill>
                            <a:srgbClr val="002D5A"/>
                          </a:solidFill>
                          <a:latin typeface="Calibri"/>
                          <a:ea typeface="+mn-ea"/>
                          <a:cs typeface="Calibri"/>
                        </a:rPr>
                        <a:t>70569 Stuttgart</a:t>
                      </a:r>
                    </a:p>
                    <a:p>
                      <a:pPr algn="r"/>
                      <a:r>
                        <a:rPr lang="de-DE" sz="1400" b="0" kern="1200" dirty="0" smtClean="0">
                          <a:solidFill>
                            <a:srgbClr val="002D5A"/>
                          </a:solidFill>
                          <a:latin typeface="Calibri"/>
                          <a:ea typeface="+mn-ea"/>
                          <a:cs typeface="Calibri"/>
                          <a:hlinkClick r:id="rId3"/>
                        </a:rPr>
                        <a:t>engstler@hdm-stuttgart.de</a:t>
                      </a:r>
                      <a:endParaRPr lang="de-DE" sz="1400" b="0" kern="1200" dirty="0" smtClean="0">
                        <a:solidFill>
                          <a:srgbClr val="002D5A"/>
                        </a:solidFill>
                        <a:latin typeface="Calibri"/>
                        <a:ea typeface="+mn-ea"/>
                        <a:cs typeface="Calibri"/>
                      </a:endParaRPr>
                    </a:p>
                    <a:p>
                      <a:pPr algn="r"/>
                      <a:r>
                        <a:rPr lang="de-DE" sz="1400" b="0" kern="1200" dirty="0" smtClean="0">
                          <a:solidFill>
                            <a:srgbClr val="002D5A"/>
                          </a:solidFill>
                          <a:latin typeface="Calibri"/>
                          <a:ea typeface="+mn-ea"/>
                          <a:cs typeface="Calibri"/>
                        </a:rPr>
                        <a:t>Tel. +49 (711) 8923</a:t>
                      </a:r>
                      <a:r>
                        <a:rPr lang="de-DE" sz="1400" b="0" kern="1200" baseline="0" dirty="0" smtClean="0">
                          <a:solidFill>
                            <a:srgbClr val="002D5A"/>
                          </a:solidFill>
                          <a:latin typeface="Calibri"/>
                          <a:ea typeface="+mn-ea"/>
                          <a:cs typeface="Calibri"/>
                        </a:rPr>
                        <a:t> -3172 </a:t>
                      </a:r>
                      <a:endParaRPr lang="de-DE" sz="1400" b="0" kern="1200" dirty="0">
                        <a:solidFill>
                          <a:srgbClr val="002D5A"/>
                        </a:solidFill>
                        <a:latin typeface="Calibri"/>
                        <a:ea typeface="+mn-ea"/>
                        <a:cs typeface="Calibri"/>
                      </a:endParaRPr>
                    </a:p>
                  </a:txBody>
                  <a:tcPr/>
                </a:tc>
                <a:tc>
                  <a:txBody>
                    <a:bodyPr/>
                    <a:lstStyle/>
                    <a:p>
                      <a:pPr marL="0" algn="l" defTabSz="457200" rtl="0" eaLnBrk="1" latinLnBrk="0" hangingPunct="1"/>
                      <a:r>
                        <a:rPr lang="de-DE" sz="1400" b="0" kern="1200" dirty="0" smtClean="0">
                          <a:solidFill>
                            <a:srgbClr val="002D5A"/>
                          </a:solidFill>
                          <a:latin typeface="Calibri"/>
                          <a:ea typeface="+mn-ea"/>
                          <a:cs typeface="Calibri"/>
                        </a:rPr>
                        <a:t>Alexander Volland</a:t>
                      </a:r>
                    </a:p>
                    <a:p>
                      <a:pPr marL="0" algn="l" defTabSz="457200" rtl="0" eaLnBrk="1" latinLnBrk="0" hangingPunct="1"/>
                      <a:r>
                        <a:rPr lang="de-DE" sz="1400" b="0" kern="1200" dirty="0" smtClean="0">
                          <a:solidFill>
                            <a:srgbClr val="002D5A"/>
                          </a:solidFill>
                          <a:latin typeface="Calibri"/>
                          <a:ea typeface="+mn-ea"/>
                          <a:cs typeface="Calibri"/>
                        </a:rPr>
                        <a:t>Projektleiter</a:t>
                      </a:r>
                    </a:p>
                    <a:p>
                      <a:pPr marL="0" algn="l" defTabSz="457200" rtl="0" eaLnBrk="1" latinLnBrk="0" hangingPunct="1"/>
                      <a:endParaRPr lang="de-DE" sz="1400" b="0" kern="1200" dirty="0" smtClean="0">
                        <a:solidFill>
                          <a:srgbClr val="002D5A"/>
                        </a:solidFill>
                        <a:latin typeface="Calibri"/>
                        <a:ea typeface="+mn-ea"/>
                        <a:cs typeface="Calibri"/>
                      </a:endParaRPr>
                    </a:p>
                    <a:p>
                      <a:pPr marL="0" algn="l" defTabSz="457200" rtl="0" eaLnBrk="1" latinLnBrk="0" hangingPunct="1"/>
                      <a:endParaRPr lang="de-DE" sz="1400" b="0" kern="1200" dirty="0" smtClean="0">
                        <a:solidFill>
                          <a:srgbClr val="002D5A"/>
                        </a:solidFill>
                        <a:latin typeface="Calibri"/>
                        <a:ea typeface="+mn-ea"/>
                        <a:cs typeface="Calibri"/>
                      </a:endParaRPr>
                    </a:p>
                    <a:p>
                      <a:pPr marL="0" algn="l" defTabSz="457200" rtl="0" eaLnBrk="1" latinLnBrk="0" hangingPunct="1"/>
                      <a:r>
                        <a:rPr lang="de-DE" sz="1400" b="0" kern="1200" dirty="0" smtClean="0">
                          <a:solidFill>
                            <a:srgbClr val="002D5A"/>
                          </a:solidFill>
                          <a:latin typeface="Calibri"/>
                          <a:ea typeface="+mn-ea"/>
                          <a:cs typeface="Calibri"/>
                        </a:rPr>
                        <a:t>Wiesenhüttenstr. 10</a:t>
                      </a:r>
                    </a:p>
                    <a:p>
                      <a:pPr marL="0" algn="l" defTabSz="457200" rtl="0" eaLnBrk="1" latinLnBrk="0" hangingPunct="1"/>
                      <a:r>
                        <a:rPr lang="de-DE" sz="1400" b="0" kern="1200" dirty="0" smtClean="0">
                          <a:solidFill>
                            <a:srgbClr val="002D5A"/>
                          </a:solidFill>
                          <a:latin typeface="Calibri"/>
                          <a:ea typeface="+mn-ea"/>
                          <a:cs typeface="Calibri"/>
                        </a:rPr>
                        <a:t>60621 Frankfurt am Main</a:t>
                      </a:r>
                    </a:p>
                    <a:p>
                      <a:pPr marL="0" algn="l" defTabSz="457200" rtl="0" eaLnBrk="1" latinLnBrk="0" hangingPunct="1"/>
                      <a:r>
                        <a:rPr lang="de-DE" sz="1400" b="0" kern="1200" dirty="0" smtClean="0">
                          <a:solidFill>
                            <a:srgbClr val="002D5A"/>
                          </a:solidFill>
                          <a:latin typeface="Calibri"/>
                          <a:ea typeface="+mn-ea"/>
                          <a:cs typeface="Calibri"/>
                          <a:hlinkClick r:id="rId4"/>
                        </a:rPr>
                        <a:t>alexander.volland@union-investment.de</a:t>
                      </a:r>
                      <a:endParaRPr lang="de-DE" sz="1400" b="0" kern="1200" dirty="0" smtClean="0">
                        <a:solidFill>
                          <a:srgbClr val="002D5A"/>
                        </a:solidFill>
                        <a:latin typeface="Calibri"/>
                        <a:ea typeface="+mn-ea"/>
                        <a:cs typeface="Calibri"/>
                      </a:endParaRPr>
                    </a:p>
                    <a:p>
                      <a:pPr marL="0" algn="l" defTabSz="457200" rtl="0" eaLnBrk="1" latinLnBrk="0" hangingPunct="1"/>
                      <a:r>
                        <a:rPr lang="de-DE" sz="1400" b="0" kern="1200" dirty="0" smtClean="0">
                          <a:solidFill>
                            <a:srgbClr val="002D5A"/>
                          </a:solidFill>
                          <a:latin typeface="Calibri"/>
                          <a:ea typeface="+mn-ea"/>
                          <a:cs typeface="Calibri"/>
                        </a:rPr>
                        <a:t>Tel. +49 (69) 2567-2690</a:t>
                      </a:r>
                      <a:endParaRPr lang="de-DE" sz="1400" b="0" kern="1200" dirty="0">
                        <a:solidFill>
                          <a:srgbClr val="002D5A"/>
                        </a:solidFill>
                        <a:latin typeface="Calibri"/>
                        <a:ea typeface="+mn-ea"/>
                        <a:cs typeface="Calibri"/>
                      </a:endParaRPr>
                    </a:p>
                  </a:txBody>
                  <a:tcPr/>
                </a:tc>
              </a:tr>
            </a:tbl>
          </a:graphicData>
        </a:graphic>
      </p:graphicFrame>
      <p:pic>
        <p:nvPicPr>
          <p:cNvPr id="1028" name="Picture 4" descr="Datei:Hochschule der Medien Stuttgart logo.sv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67744" y="3250336"/>
            <a:ext cx="2202928" cy="57149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Datei:Union Investment 2010 logo.sv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4009" y="3140968"/>
            <a:ext cx="2232248" cy="666884"/>
          </a:xfrm>
          <a:prstGeom prst="rect">
            <a:avLst/>
          </a:prstGeom>
          <a:noFill/>
          <a:extLst>
            <a:ext uri="{909E8E84-426E-40DD-AFC4-6F175D3DCCD1}">
              <a14:hiddenFill xmlns:a14="http://schemas.microsoft.com/office/drawing/2010/main">
                <a:solidFill>
                  <a:srgbClr val="FFFFFF"/>
                </a:solidFill>
              </a14:hiddenFill>
            </a:ext>
          </a:extLst>
        </p:spPr>
      </p:pic>
      <p:pic>
        <p:nvPicPr>
          <p:cNvPr id="8" name="Grafik 7"/>
          <p:cNvPicPr>
            <a:picLocks noChangeAspect="1"/>
          </p:cNvPicPr>
          <p:nvPr/>
        </p:nvPicPr>
        <p:blipFill>
          <a:blip r:embed="rId7"/>
          <a:stretch>
            <a:fillRect/>
          </a:stretch>
        </p:blipFill>
        <p:spPr>
          <a:xfrm>
            <a:off x="1043608" y="3895278"/>
            <a:ext cx="841276" cy="1261914"/>
          </a:xfrm>
          <a:prstGeom prst="rect">
            <a:avLst/>
          </a:prstGeom>
        </p:spPr>
      </p:pic>
      <p:pic>
        <p:nvPicPr>
          <p:cNvPr id="9" name="Grafik 8"/>
          <p:cNvPicPr>
            <a:picLocks noChangeAspect="1"/>
          </p:cNvPicPr>
          <p:nvPr/>
        </p:nvPicPr>
        <p:blipFill>
          <a:blip r:embed="rId8">
            <a:extLst>
              <a:ext uri="{BEBA8EAE-BF5A-486C-A8C5-ECC9F3942E4B}">
                <a14:imgProps xmlns:a14="http://schemas.microsoft.com/office/drawing/2010/main">
                  <a14:imgLayer r:embed="rId9">
                    <a14:imgEffect>
                      <a14:saturation sat="0"/>
                    </a14:imgEffect>
                  </a14:imgLayer>
                </a14:imgProps>
              </a:ext>
            </a:extLst>
          </a:blip>
          <a:stretch>
            <a:fillRect/>
          </a:stretch>
        </p:blipFill>
        <p:spPr>
          <a:xfrm>
            <a:off x="7596336" y="3916517"/>
            <a:ext cx="939268" cy="1240675"/>
          </a:xfrm>
          <a:prstGeom prst="rect">
            <a:avLst/>
          </a:prstGeom>
        </p:spPr>
      </p:pic>
    </p:spTree>
    <p:extLst>
      <p:ext uri="{BB962C8B-B14F-4D97-AF65-F5344CB8AC3E}">
        <p14:creationId xmlns:p14="http://schemas.microsoft.com/office/powerpoint/2010/main" val="397644857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dirty="0"/>
          </a:p>
        </p:txBody>
      </p:sp>
      <p:sp>
        <p:nvSpPr>
          <p:cNvPr id="3" name="Inhaltsplatzhalter 2"/>
          <p:cNvSpPr>
            <a:spLocks noGrp="1"/>
          </p:cNvSpPr>
          <p:nvPr>
            <p:ph idx="1"/>
          </p:nvPr>
        </p:nvSpPr>
        <p:spPr/>
        <p:txBody>
          <a:bodyPr/>
          <a:lstStyle/>
          <a:p>
            <a:pPr>
              <a:buNone/>
            </a:pPr>
            <a:endParaRPr lang="de-DE" dirty="0" smtClean="0"/>
          </a:p>
          <a:p>
            <a:pPr>
              <a:buNone/>
            </a:pPr>
            <a:endParaRPr lang="de-DE" dirty="0"/>
          </a:p>
          <a:p>
            <a:pPr algn="ctr">
              <a:buNone/>
            </a:pPr>
            <a:endParaRPr lang="de-DE" sz="3600" dirty="0" smtClean="0"/>
          </a:p>
          <a:p>
            <a:pPr algn="ctr">
              <a:buNone/>
            </a:pPr>
            <a:r>
              <a:rPr lang="de-DE" sz="3600" dirty="0" smtClean="0"/>
              <a:t>Herzlichen </a:t>
            </a:r>
            <a:r>
              <a:rPr lang="de-DE" sz="3600" dirty="0"/>
              <a:t>Dank </a:t>
            </a:r>
          </a:p>
          <a:p>
            <a:pPr algn="ctr">
              <a:buNone/>
            </a:pPr>
            <a:r>
              <a:rPr lang="de-DE" sz="3600" dirty="0"/>
              <a:t>für Ihre Aufmerksamkeit!</a:t>
            </a:r>
          </a:p>
          <a:p>
            <a:endParaRPr lang="de-DE" dirty="0"/>
          </a:p>
        </p:txBody>
      </p:sp>
      <p:sp>
        <p:nvSpPr>
          <p:cNvPr id="4" name="Foliennummernplatzhalter 3"/>
          <p:cNvSpPr>
            <a:spLocks noGrp="1"/>
          </p:cNvSpPr>
          <p:nvPr>
            <p:ph type="sldNum" sz="quarter" idx="10"/>
          </p:nvPr>
        </p:nvSpPr>
        <p:spPr/>
        <p:txBody>
          <a:bodyPr/>
          <a:lstStyle/>
          <a:p>
            <a:fld id="{F23D5F5B-2EBD-744B-A35D-41A983A9308F}" type="slidenum">
              <a:rPr lang="de-DE" smtClean="0"/>
              <a:pPr/>
              <a:t>23</a:t>
            </a:fld>
            <a:r>
              <a:rPr lang="de-DE" b="0" dirty="0" smtClean="0"/>
              <a:t>  </a:t>
            </a:r>
            <a:endParaRPr lang="de-DE" dirty="0"/>
          </a:p>
        </p:txBody>
      </p:sp>
      <p:sp>
        <p:nvSpPr>
          <p:cNvPr id="5" name="Fußzeilenplatzhalter 4"/>
          <p:cNvSpPr>
            <a:spLocks noGrp="1"/>
          </p:cNvSpPr>
          <p:nvPr>
            <p:ph type="ftr" sz="quarter" idx="11"/>
          </p:nvPr>
        </p:nvSpPr>
        <p:spPr/>
        <p:txBody>
          <a:bodyPr/>
          <a:lstStyle/>
          <a:p>
            <a:r>
              <a:rPr lang="de-DE" dirty="0" smtClean="0"/>
              <a:t>© Gesellschaft für Informatik e.V. (GI) 2014</a:t>
            </a:r>
            <a:endParaRPr lang="de-DE" dirty="0"/>
          </a:p>
        </p:txBody>
      </p:sp>
    </p:spTree>
    <p:extLst>
      <p:ext uri="{BB962C8B-B14F-4D97-AF65-F5344CB8AC3E}">
        <p14:creationId xmlns:p14="http://schemas.microsoft.com/office/powerpoint/2010/main" val="20810189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Was ist die GI?</a:t>
            </a:r>
          </a:p>
        </p:txBody>
      </p:sp>
      <p:sp>
        <p:nvSpPr>
          <p:cNvPr id="3" name="Inhaltsplatzhalter 2"/>
          <p:cNvSpPr>
            <a:spLocks noGrp="1"/>
          </p:cNvSpPr>
          <p:nvPr>
            <p:ph idx="1"/>
          </p:nvPr>
        </p:nvSpPr>
        <p:spPr/>
        <p:txBody>
          <a:bodyPr/>
          <a:lstStyle/>
          <a:p>
            <a:endParaRPr lang="de-DE" dirty="0" smtClean="0"/>
          </a:p>
          <a:p>
            <a:r>
              <a:rPr lang="de-DE" dirty="0" smtClean="0"/>
              <a:t>Eine </a:t>
            </a:r>
            <a:r>
              <a:rPr lang="de-DE" dirty="0"/>
              <a:t>Gesellschaft zur Förderung der Informatik in allen gesellschaftlichen Bereichen, sei es in</a:t>
            </a:r>
            <a:br>
              <a:rPr lang="de-DE" dirty="0"/>
            </a:br>
            <a:r>
              <a:rPr lang="de-DE" i="1" dirty="0"/>
              <a:t>Studium, Ausbildung, Beruf, Lehre oder Forschung</a:t>
            </a:r>
          </a:p>
          <a:p>
            <a:r>
              <a:rPr lang="de-DE" dirty="0"/>
              <a:t>Eine Vertretung von Menschen, die sich mit Informatik beschäftigen, sei es in</a:t>
            </a:r>
            <a:br>
              <a:rPr lang="de-DE" dirty="0"/>
            </a:br>
            <a:r>
              <a:rPr lang="de-DE" i="1" dirty="0"/>
              <a:t>Anwendung, Forschung, Lehre oder Weiterbildung</a:t>
            </a:r>
          </a:p>
          <a:p>
            <a:r>
              <a:rPr lang="de-DE" dirty="0"/>
              <a:t>Ein Netzwerk von über </a:t>
            </a:r>
            <a:r>
              <a:rPr lang="de-DE" dirty="0" smtClean="0"/>
              <a:t>22.000 </a:t>
            </a:r>
            <a:r>
              <a:rPr lang="de-DE" dirty="0"/>
              <a:t>Mitgliedern, die sich mit Informatik </a:t>
            </a:r>
            <a:r>
              <a:rPr lang="de-DE" dirty="0" smtClean="0"/>
              <a:t>beschäftigen:</a:t>
            </a:r>
            <a:br>
              <a:rPr lang="de-DE" dirty="0" smtClean="0"/>
            </a:br>
            <a:r>
              <a:rPr lang="de-DE" i="1" dirty="0"/>
              <a:t>Zusammenarbeit in Fachbereichen, -gruppen, Regionalgruppen und vielen Tagungen, Workshops, </a:t>
            </a:r>
            <a:r>
              <a:rPr lang="de-DE" i="1" dirty="0" err="1"/>
              <a:t>Social</a:t>
            </a:r>
            <a:r>
              <a:rPr lang="de-DE" i="1" dirty="0"/>
              <a:t> Media Plattformen, </a:t>
            </a:r>
            <a:r>
              <a:rPr lang="de-DE" i="1" dirty="0" smtClean="0"/>
              <a:t>etc.</a:t>
            </a:r>
            <a:endParaRPr lang="de-DE" i="1" dirty="0"/>
          </a:p>
          <a:p>
            <a:endParaRPr lang="de-DE" dirty="0"/>
          </a:p>
        </p:txBody>
      </p:sp>
      <p:sp>
        <p:nvSpPr>
          <p:cNvPr id="4" name="Foliennummernplatzhalter 3"/>
          <p:cNvSpPr>
            <a:spLocks noGrp="1"/>
          </p:cNvSpPr>
          <p:nvPr>
            <p:ph type="sldNum" sz="quarter" idx="10"/>
          </p:nvPr>
        </p:nvSpPr>
        <p:spPr/>
        <p:txBody>
          <a:bodyPr/>
          <a:lstStyle/>
          <a:p>
            <a:fld id="{F23D5F5B-2EBD-744B-A35D-41A983A9308F}" type="slidenum">
              <a:rPr lang="de-DE" smtClean="0"/>
              <a:pPr/>
              <a:t>3</a:t>
            </a:fld>
            <a:r>
              <a:rPr lang="de-DE" b="0" dirty="0" smtClean="0"/>
              <a:t> | </a:t>
            </a:r>
            <a:endParaRPr lang="de-DE" dirty="0"/>
          </a:p>
        </p:txBody>
      </p:sp>
      <p:sp>
        <p:nvSpPr>
          <p:cNvPr id="5" name="Fußzeilenplatzhalter 4"/>
          <p:cNvSpPr>
            <a:spLocks noGrp="1"/>
          </p:cNvSpPr>
          <p:nvPr>
            <p:ph type="ftr" sz="quarter" idx="11"/>
          </p:nvPr>
        </p:nvSpPr>
        <p:spPr/>
        <p:txBody>
          <a:bodyPr/>
          <a:lstStyle/>
          <a:p>
            <a:r>
              <a:rPr lang="de-DE" dirty="0" smtClean="0"/>
              <a:t>© Gesellschaft für Informatik e.V. (GI) 2014</a:t>
            </a:r>
            <a:endParaRPr lang="de-DE" dirty="0"/>
          </a:p>
        </p:txBody>
      </p:sp>
      <p:sp>
        <p:nvSpPr>
          <p:cNvPr id="6" name="Textplatzhalter 5"/>
          <p:cNvSpPr>
            <a:spLocks noGrp="1"/>
          </p:cNvSpPr>
          <p:nvPr>
            <p:ph type="body" sz="quarter" idx="12"/>
          </p:nvPr>
        </p:nvSpPr>
        <p:spPr>
          <a:xfrm>
            <a:off x="251520" y="208930"/>
            <a:ext cx="4248150" cy="432048"/>
          </a:xfrm>
        </p:spPr>
        <p:txBody>
          <a:bodyPr/>
          <a:lstStyle/>
          <a:p>
            <a:r>
              <a:rPr lang="de-DE" dirty="0"/>
              <a:t>Begrüßung und Überblick</a:t>
            </a:r>
          </a:p>
          <a:p>
            <a:endParaRPr lang="de-DE" dirty="0"/>
          </a:p>
        </p:txBody>
      </p:sp>
    </p:spTree>
    <p:extLst>
      <p:ext uri="{BB962C8B-B14F-4D97-AF65-F5344CB8AC3E}">
        <p14:creationId xmlns:p14="http://schemas.microsoft.com/office/powerpoint/2010/main" val="28453824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Einordnung in den FB Wirtschaftsinformatik</a:t>
            </a:r>
            <a:endParaRPr lang="de-DE" dirty="0"/>
          </a:p>
        </p:txBody>
      </p:sp>
      <p:sp>
        <p:nvSpPr>
          <p:cNvPr id="3" name="Inhaltsplatzhalter 2"/>
          <p:cNvSpPr>
            <a:spLocks noGrp="1"/>
          </p:cNvSpPr>
          <p:nvPr>
            <p:ph idx="1"/>
          </p:nvPr>
        </p:nvSpPr>
        <p:spPr/>
        <p:txBody>
          <a:bodyPr/>
          <a:lstStyle/>
          <a:p>
            <a:endParaRPr lang="de-DE" dirty="0" smtClean="0"/>
          </a:p>
          <a:p>
            <a:pPr marL="0" indent="0">
              <a:buNone/>
            </a:pPr>
            <a:r>
              <a:rPr lang="de-DE" dirty="0" smtClean="0"/>
              <a:t>Der Fachausschuss </a:t>
            </a:r>
            <a:r>
              <a:rPr lang="de-DE" i="1" dirty="0" smtClean="0"/>
              <a:t>Management der Anwendungsentwicklung </a:t>
            </a:r>
            <a:br>
              <a:rPr lang="de-DE" i="1" dirty="0" smtClean="0"/>
            </a:br>
            <a:r>
              <a:rPr lang="de-DE" i="1" dirty="0" smtClean="0"/>
              <a:t>und </a:t>
            </a:r>
            <a:r>
              <a:rPr lang="de-DE" i="1" dirty="0"/>
              <a:t>-</a:t>
            </a:r>
            <a:r>
              <a:rPr lang="de-DE" i="1" dirty="0" smtClean="0"/>
              <a:t>wartung </a:t>
            </a:r>
            <a:r>
              <a:rPr lang="de-DE" dirty="0" smtClean="0"/>
              <a:t>(</a:t>
            </a:r>
            <a:r>
              <a:rPr lang="de-DE" b="1" i="1" dirty="0" smtClean="0"/>
              <a:t>FA WI-MAW</a:t>
            </a:r>
            <a:r>
              <a:rPr lang="de-DE" dirty="0" smtClean="0"/>
              <a:t>) …</a:t>
            </a:r>
          </a:p>
          <a:p>
            <a:r>
              <a:rPr lang="de-DE" dirty="0" smtClean="0"/>
              <a:t>… untergliedert sich in drei Fachgruppen </a:t>
            </a:r>
            <a:br>
              <a:rPr lang="de-DE" dirty="0" smtClean="0"/>
            </a:br>
            <a:r>
              <a:rPr lang="de-DE" dirty="0" smtClean="0"/>
              <a:t>- </a:t>
            </a:r>
            <a:r>
              <a:rPr lang="de-DE" b="1" i="1" dirty="0" smtClean="0"/>
              <a:t>WI-PM</a:t>
            </a:r>
            <a:r>
              <a:rPr lang="de-DE" dirty="0" smtClean="0"/>
              <a:t> </a:t>
            </a:r>
            <a:r>
              <a:rPr lang="de-DE" dirty="0"/>
              <a:t>– </a:t>
            </a:r>
            <a:r>
              <a:rPr lang="de-DE" dirty="0" smtClean="0"/>
              <a:t>Projektmanagement,</a:t>
            </a:r>
            <a:br>
              <a:rPr lang="de-DE" dirty="0" smtClean="0"/>
            </a:br>
            <a:r>
              <a:rPr lang="de-DE" dirty="0" smtClean="0"/>
              <a:t>- </a:t>
            </a:r>
            <a:r>
              <a:rPr lang="de-DE" b="1" i="1" dirty="0" smtClean="0"/>
              <a:t>WI-VM</a:t>
            </a:r>
            <a:r>
              <a:rPr lang="de-DE" dirty="0" smtClean="0"/>
              <a:t> </a:t>
            </a:r>
            <a:r>
              <a:rPr lang="de-DE" dirty="0"/>
              <a:t>– Vorgehensmodelle für die betriebliche </a:t>
            </a:r>
            <a:r>
              <a:rPr lang="de-DE" dirty="0" smtClean="0"/>
              <a:t>Anwendungs-</a:t>
            </a:r>
            <a:br>
              <a:rPr lang="de-DE" dirty="0" smtClean="0"/>
            </a:br>
            <a:r>
              <a:rPr lang="de-DE" dirty="0" smtClean="0"/>
              <a:t>   </a:t>
            </a:r>
            <a:r>
              <a:rPr lang="de-DE" dirty="0" err="1" smtClean="0"/>
              <a:t>entwicklung</a:t>
            </a:r>
            <a:r>
              <a:rPr lang="de-DE" dirty="0" smtClean="0"/>
              <a:t/>
            </a:r>
            <a:br>
              <a:rPr lang="de-DE" dirty="0" smtClean="0"/>
            </a:br>
            <a:r>
              <a:rPr lang="de-DE" dirty="0" smtClean="0"/>
              <a:t>- </a:t>
            </a:r>
            <a:r>
              <a:rPr lang="de-DE" b="1" i="1" dirty="0" smtClean="0"/>
              <a:t>WI-</a:t>
            </a:r>
            <a:r>
              <a:rPr lang="de-DE" b="1" i="1" dirty="0" err="1" smtClean="0"/>
              <a:t>PrdM</a:t>
            </a:r>
            <a:r>
              <a:rPr lang="de-DE" dirty="0" smtClean="0"/>
              <a:t> </a:t>
            </a:r>
            <a:r>
              <a:rPr lang="de-DE" dirty="0"/>
              <a:t>– Software Produktmanagement</a:t>
            </a:r>
          </a:p>
          <a:p>
            <a:r>
              <a:rPr lang="de-DE" dirty="0" smtClean="0"/>
              <a:t>… veröffentlicht zweimal jährlich einen </a:t>
            </a:r>
            <a:r>
              <a:rPr lang="de-DE" b="1" i="1" dirty="0" smtClean="0"/>
              <a:t>Rundbrief</a:t>
            </a:r>
            <a:r>
              <a:rPr lang="de-DE" dirty="0" smtClean="0"/>
              <a:t> mit Fachbeiträgen, Informationen (z. B. Buchbesprechungen), Berichten zu Tagungen und Aktivitäten der Fachgruppen und Einladungen zu Veranstaltungen</a:t>
            </a:r>
            <a:endParaRPr lang="de-DE" dirty="0"/>
          </a:p>
        </p:txBody>
      </p:sp>
      <p:sp>
        <p:nvSpPr>
          <p:cNvPr id="4" name="Foliennummernplatzhalter 3"/>
          <p:cNvSpPr>
            <a:spLocks noGrp="1"/>
          </p:cNvSpPr>
          <p:nvPr>
            <p:ph type="sldNum" sz="quarter" idx="10"/>
          </p:nvPr>
        </p:nvSpPr>
        <p:spPr/>
        <p:txBody>
          <a:bodyPr/>
          <a:lstStyle/>
          <a:p>
            <a:fld id="{F23D5F5B-2EBD-744B-A35D-41A983A9308F}" type="slidenum">
              <a:rPr lang="de-DE" smtClean="0"/>
              <a:pPr/>
              <a:t>4</a:t>
            </a:fld>
            <a:r>
              <a:rPr lang="de-DE" b="0" dirty="0" smtClean="0"/>
              <a:t> | </a:t>
            </a:r>
            <a:endParaRPr lang="de-DE" dirty="0"/>
          </a:p>
        </p:txBody>
      </p:sp>
      <p:sp>
        <p:nvSpPr>
          <p:cNvPr id="5" name="Fußzeilenplatzhalter 4"/>
          <p:cNvSpPr>
            <a:spLocks noGrp="1"/>
          </p:cNvSpPr>
          <p:nvPr>
            <p:ph type="ftr" sz="quarter" idx="11"/>
          </p:nvPr>
        </p:nvSpPr>
        <p:spPr/>
        <p:txBody>
          <a:bodyPr/>
          <a:lstStyle/>
          <a:p>
            <a:r>
              <a:rPr lang="de-DE" dirty="0" smtClean="0"/>
              <a:t>© Gesellschaft für Informatik e.V. (GI) 2014</a:t>
            </a:r>
            <a:endParaRPr lang="de-DE" dirty="0"/>
          </a:p>
        </p:txBody>
      </p:sp>
      <p:sp>
        <p:nvSpPr>
          <p:cNvPr id="6" name="Textplatzhalter 5"/>
          <p:cNvSpPr>
            <a:spLocks noGrp="1"/>
          </p:cNvSpPr>
          <p:nvPr>
            <p:ph type="body" sz="quarter" idx="12"/>
          </p:nvPr>
        </p:nvSpPr>
        <p:spPr>
          <a:xfrm>
            <a:off x="251520" y="208930"/>
            <a:ext cx="4248150" cy="432048"/>
          </a:xfrm>
        </p:spPr>
        <p:txBody>
          <a:bodyPr/>
          <a:lstStyle/>
          <a:p>
            <a:r>
              <a:rPr lang="de-DE" dirty="0"/>
              <a:t>Begrüßung und Überblick</a:t>
            </a:r>
          </a:p>
          <a:p>
            <a:endParaRPr lang="de-DE" dirty="0"/>
          </a:p>
        </p:txBody>
      </p:sp>
    </p:spTree>
    <p:extLst>
      <p:ext uri="{BB962C8B-B14F-4D97-AF65-F5344CB8AC3E}">
        <p14:creationId xmlns:p14="http://schemas.microsoft.com/office/powerpoint/2010/main" val="34402888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Die Fachgruppe Projektmanagement (WI-PM)</a:t>
            </a:r>
            <a:endParaRPr lang="de-DE" dirty="0"/>
          </a:p>
        </p:txBody>
      </p:sp>
      <p:sp>
        <p:nvSpPr>
          <p:cNvPr id="3" name="Inhaltsplatzhalter 2"/>
          <p:cNvSpPr>
            <a:spLocks noGrp="1"/>
          </p:cNvSpPr>
          <p:nvPr>
            <p:ph idx="1"/>
          </p:nvPr>
        </p:nvSpPr>
        <p:spPr/>
        <p:txBody>
          <a:bodyPr/>
          <a:lstStyle/>
          <a:p>
            <a:endParaRPr lang="de-DE" dirty="0" smtClean="0"/>
          </a:p>
          <a:p>
            <a:pPr marL="0" indent="0">
              <a:buNone/>
            </a:pPr>
            <a:r>
              <a:rPr lang="de-DE" dirty="0" smtClean="0"/>
              <a:t>Die </a:t>
            </a:r>
            <a:r>
              <a:rPr lang="de-DE" dirty="0"/>
              <a:t>Fachgruppe </a:t>
            </a:r>
            <a:r>
              <a:rPr lang="de-DE" dirty="0" smtClean="0"/>
              <a:t>WI-PM</a:t>
            </a:r>
          </a:p>
          <a:p>
            <a:r>
              <a:rPr lang="de-DE" dirty="0" smtClean="0"/>
              <a:t>hat </a:t>
            </a:r>
            <a:r>
              <a:rPr lang="de-DE" dirty="0"/>
              <a:t>gegenwärtig rund 220 </a:t>
            </a:r>
            <a:r>
              <a:rPr lang="de-DE" dirty="0" smtClean="0"/>
              <a:t>Mitglieder,</a:t>
            </a:r>
          </a:p>
          <a:p>
            <a:r>
              <a:rPr lang="de-DE" dirty="0" smtClean="0"/>
              <a:t>befasst </a:t>
            </a:r>
            <a:r>
              <a:rPr lang="de-DE" dirty="0"/>
              <a:t>sich mit dem Methoden, Techniken, Werkzeugen und Erfolgsfaktoren </a:t>
            </a:r>
            <a:r>
              <a:rPr lang="de-DE" dirty="0" smtClean="0"/>
              <a:t>des Projektmanagements,</a:t>
            </a:r>
          </a:p>
          <a:p>
            <a:r>
              <a:rPr lang="de-DE" dirty="0" smtClean="0"/>
              <a:t>integriert </a:t>
            </a:r>
            <a:r>
              <a:rPr lang="de-DE" dirty="0"/>
              <a:t>Vertreter aus Hochschulen und aus der beruflichen </a:t>
            </a:r>
            <a:r>
              <a:rPr lang="de-DE" dirty="0" smtClean="0"/>
              <a:t>Praxis, </a:t>
            </a:r>
          </a:p>
          <a:p>
            <a:r>
              <a:rPr lang="de-DE" dirty="0"/>
              <a:t>w</a:t>
            </a:r>
            <a:r>
              <a:rPr lang="de-DE" dirty="0" smtClean="0"/>
              <a:t>ill fachliche </a:t>
            </a:r>
            <a:r>
              <a:rPr lang="de-DE" dirty="0"/>
              <a:t>Ergebnisse </a:t>
            </a:r>
            <a:r>
              <a:rPr lang="de-DE" dirty="0" smtClean="0"/>
              <a:t>erarbeiten </a:t>
            </a:r>
            <a:r>
              <a:rPr lang="de-DE" dirty="0"/>
              <a:t>sowie praktische Erfahrungen weitergeben (bspw. als </a:t>
            </a:r>
            <a:r>
              <a:rPr lang="de-DE" dirty="0" err="1"/>
              <a:t>best</a:t>
            </a:r>
            <a:r>
              <a:rPr lang="de-DE" dirty="0"/>
              <a:t> </a:t>
            </a:r>
            <a:r>
              <a:rPr lang="de-DE" dirty="0" err="1"/>
              <a:t>practise</a:t>
            </a:r>
            <a:r>
              <a:rPr lang="de-DE" dirty="0"/>
              <a:t>),</a:t>
            </a:r>
            <a:endParaRPr lang="de-DE" dirty="0" smtClean="0"/>
          </a:p>
          <a:p>
            <a:r>
              <a:rPr lang="de-DE" dirty="0"/>
              <a:t>o</a:t>
            </a:r>
            <a:r>
              <a:rPr lang="de-DE" dirty="0" smtClean="0"/>
              <a:t>rganisiert Fachgruppentreffen &amp; Fachtagungen (z.B. </a:t>
            </a:r>
            <a:r>
              <a:rPr lang="de-DE" dirty="0" err="1" smtClean="0"/>
              <a:t>interPM</a:t>
            </a:r>
            <a:r>
              <a:rPr lang="de-DE" dirty="0"/>
              <a:t>)</a:t>
            </a:r>
            <a:endParaRPr lang="de-DE" dirty="0" smtClean="0"/>
          </a:p>
        </p:txBody>
      </p:sp>
      <p:sp>
        <p:nvSpPr>
          <p:cNvPr id="4" name="Foliennummernplatzhalter 3"/>
          <p:cNvSpPr>
            <a:spLocks noGrp="1"/>
          </p:cNvSpPr>
          <p:nvPr>
            <p:ph type="sldNum" sz="quarter" idx="10"/>
          </p:nvPr>
        </p:nvSpPr>
        <p:spPr/>
        <p:txBody>
          <a:bodyPr/>
          <a:lstStyle/>
          <a:p>
            <a:fld id="{F23D5F5B-2EBD-744B-A35D-41A983A9308F}" type="slidenum">
              <a:rPr lang="de-DE" smtClean="0"/>
              <a:pPr/>
              <a:t>5</a:t>
            </a:fld>
            <a:r>
              <a:rPr lang="de-DE" b="0" dirty="0" smtClean="0"/>
              <a:t> | </a:t>
            </a:r>
            <a:endParaRPr lang="de-DE" dirty="0"/>
          </a:p>
        </p:txBody>
      </p:sp>
      <p:sp>
        <p:nvSpPr>
          <p:cNvPr id="5" name="Fußzeilenplatzhalter 4"/>
          <p:cNvSpPr>
            <a:spLocks noGrp="1"/>
          </p:cNvSpPr>
          <p:nvPr>
            <p:ph type="ftr" sz="quarter" idx="11"/>
          </p:nvPr>
        </p:nvSpPr>
        <p:spPr/>
        <p:txBody>
          <a:bodyPr/>
          <a:lstStyle/>
          <a:p>
            <a:r>
              <a:rPr lang="de-DE" dirty="0" smtClean="0"/>
              <a:t>© Gesellschaft für Informatik e.V. (GI) 2014</a:t>
            </a:r>
            <a:endParaRPr lang="de-DE" dirty="0"/>
          </a:p>
        </p:txBody>
      </p:sp>
      <p:sp>
        <p:nvSpPr>
          <p:cNvPr id="6" name="Textplatzhalter 5"/>
          <p:cNvSpPr>
            <a:spLocks noGrp="1"/>
          </p:cNvSpPr>
          <p:nvPr>
            <p:ph type="body" sz="quarter" idx="12"/>
          </p:nvPr>
        </p:nvSpPr>
        <p:spPr>
          <a:xfrm>
            <a:off x="251520" y="208930"/>
            <a:ext cx="4248150" cy="432048"/>
          </a:xfrm>
        </p:spPr>
        <p:txBody>
          <a:bodyPr/>
          <a:lstStyle/>
          <a:p>
            <a:r>
              <a:rPr lang="de-DE" dirty="0"/>
              <a:t>Begrüßung und Überblick</a:t>
            </a:r>
          </a:p>
          <a:p>
            <a:endParaRPr lang="de-DE" dirty="0"/>
          </a:p>
        </p:txBody>
      </p:sp>
    </p:spTree>
    <p:extLst>
      <p:ext uri="{BB962C8B-B14F-4D97-AF65-F5344CB8AC3E}">
        <p14:creationId xmlns:p14="http://schemas.microsoft.com/office/powerpoint/2010/main" val="147042485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52413" y="1628800"/>
            <a:ext cx="8423275" cy="4752950"/>
          </a:xfrm>
        </p:spPr>
        <p:txBody>
          <a:bodyPr/>
          <a:lstStyle/>
          <a:p>
            <a:r>
              <a:rPr lang="de-DE" dirty="0" smtClean="0"/>
              <a:t>Begrüßung und Überblick</a:t>
            </a:r>
          </a:p>
          <a:p>
            <a:r>
              <a:rPr lang="de-DE" b="1" dirty="0"/>
              <a:t>Fragestellungen Erfahrungsaustausch</a:t>
            </a:r>
          </a:p>
          <a:p>
            <a:r>
              <a:rPr lang="de-DE" dirty="0"/>
              <a:t>Uneinheitliche Definitionen und Bezeichnungen</a:t>
            </a:r>
          </a:p>
          <a:p>
            <a:r>
              <a:rPr lang="de-DE" dirty="0"/>
              <a:t>Aufgaben und Funktionen eines PMO</a:t>
            </a:r>
          </a:p>
          <a:p>
            <a:r>
              <a:rPr lang="de-DE" dirty="0"/>
              <a:t>Wahrnehmung des PMO im Unternehmen</a:t>
            </a:r>
          </a:p>
          <a:p>
            <a:r>
              <a:rPr lang="de-DE" dirty="0"/>
              <a:t>Einführung von PMOs</a:t>
            </a:r>
          </a:p>
        </p:txBody>
      </p:sp>
      <p:sp>
        <p:nvSpPr>
          <p:cNvPr id="2" name="Titel 1"/>
          <p:cNvSpPr>
            <a:spLocks noGrp="1"/>
          </p:cNvSpPr>
          <p:nvPr>
            <p:ph type="title"/>
          </p:nvPr>
        </p:nvSpPr>
        <p:spPr/>
        <p:txBody>
          <a:bodyPr/>
          <a:lstStyle/>
          <a:p>
            <a:r>
              <a:rPr lang="de-DE" dirty="0" smtClean="0"/>
              <a:t>Agenda</a:t>
            </a:r>
            <a:endParaRPr lang="de-DE" dirty="0"/>
          </a:p>
        </p:txBody>
      </p:sp>
      <p:sp>
        <p:nvSpPr>
          <p:cNvPr id="4" name="Foliennummernplatzhalter 3"/>
          <p:cNvSpPr>
            <a:spLocks noGrp="1"/>
          </p:cNvSpPr>
          <p:nvPr>
            <p:ph type="sldNum" sz="quarter" idx="10"/>
          </p:nvPr>
        </p:nvSpPr>
        <p:spPr/>
        <p:txBody>
          <a:bodyPr/>
          <a:lstStyle/>
          <a:p>
            <a:fld id="{F23D5F5B-2EBD-744B-A35D-41A983A9308F}" type="slidenum">
              <a:rPr lang="de-DE" smtClean="0"/>
              <a:pPr/>
              <a:t>6</a:t>
            </a:fld>
            <a:r>
              <a:rPr lang="de-DE" b="0" dirty="0" smtClean="0"/>
              <a:t> | Alexander Volland</a:t>
            </a:r>
            <a:endParaRPr lang="de-DE" dirty="0"/>
          </a:p>
        </p:txBody>
      </p:sp>
      <p:sp>
        <p:nvSpPr>
          <p:cNvPr id="5" name="Fußzeilenplatzhalter 4"/>
          <p:cNvSpPr>
            <a:spLocks noGrp="1"/>
          </p:cNvSpPr>
          <p:nvPr>
            <p:ph type="ftr" sz="quarter" idx="11"/>
          </p:nvPr>
        </p:nvSpPr>
        <p:spPr/>
        <p:txBody>
          <a:bodyPr/>
          <a:lstStyle/>
          <a:p>
            <a:r>
              <a:rPr lang="de-DE" dirty="0" smtClean="0"/>
              <a:t>© Gesellschaft für Informatik e.V. (GI) 2014</a:t>
            </a:r>
            <a:endParaRPr lang="de-DE" dirty="0"/>
          </a:p>
        </p:txBody>
      </p:sp>
    </p:spTree>
    <p:extLst>
      <p:ext uri="{BB962C8B-B14F-4D97-AF65-F5344CB8AC3E}">
        <p14:creationId xmlns:p14="http://schemas.microsoft.com/office/powerpoint/2010/main" val="33344967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Fragestellungen für den Erfahrungsaustausch</a:t>
            </a:r>
            <a:endParaRPr lang="de-DE" dirty="0"/>
          </a:p>
        </p:txBody>
      </p:sp>
      <p:sp>
        <p:nvSpPr>
          <p:cNvPr id="3" name="Inhaltsplatzhalter 2"/>
          <p:cNvSpPr>
            <a:spLocks noGrp="1"/>
          </p:cNvSpPr>
          <p:nvPr>
            <p:ph idx="1"/>
          </p:nvPr>
        </p:nvSpPr>
        <p:spPr/>
        <p:txBody>
          <a:bodyPr/>
          <a:lstStyle/>
          <a:p>
            <a:endParaRPr lang="de-DE" dirty="0" smtClean="0"/>
          </a:p>
          <a:p>
            <a:r>
              <a:rPr lang="de-DE" dirty="0" smtClean="0"/>
              <a:t>Welche </a:t>
            </a:r>
            <a:r>
              <a:rPr lang="de-DE" dirty="0"/>
              <a:t>Erfahrungen haben Sie mit PMOs gemacht?</a:t>
            </a:r>
          </a:p>
          <a:p>
            <a:r>
              <a:rPr lang="de-DE" dirty="0" smtClean="0"/>
              <a:t>Welchen </a:t>
            </a:r>
            <a:r>
              <a:rPr lang="de-DE" dirty="0"/>
              <a:t>Nutzen haben Unternehmen oder andere Institutionen von einer solchen Einheit?</a:t>
            </a:r>
          </a:p>
          <a:p>
            <a:r>
              <a:rPr lang="de-DE" dirty="0" smtClean="0"/>
              <a:t>Was </a:t>
            </a:r>
            <a:r>
              <a:rPr lang="de-DE" dirty="0"/>
              <a:t>ist bei der Einführung und beim Betrieb einer solchen Einheit zu beachten?</a:t>
            </a:r>
          </a:p>
        </p:txBody>
      </p:sp>
      <p:sp>
        <p:nvSpPr>
          <p:cNvPr id="4" name="Foliennummernplatzhalter 3"/>
          <p:cNvSpPr>
            <a:spLocks noGrp="1"/>
          </p:cNvSpPr>
          <p:nvPr>
            <p:ph type="sldNum" sz="quarter" idx="10"/>
          </p:nvPr>
        </p:nvSpPr>
        <p:spPr/>
        <p:txBody>
          <a:bodyPr/>
          <a:lstStyle/>
          <a:p>
            <a:fld id="{F23D5F5B-2EBD-744B-A35D-41A983A9308F}" type="slidenum">
              <a:rPr lang="de-DE" smtClean="0"/>
              <a:pPr/>
              <a:t>7</a:t>
            </a:fld>
            <a:r>
              <a:rPr lang="de-DE" b="0" smtClean="0"/>
              <a:t> | Alexander Volland</a:t>
            </a:r>
            <a:endParaRPr lang="de-DE" dirty="0"/>
          </a:p>
        </p:txBody>
      </p:sp>
      <p:sp>
        <p:nvSpPr>
          <p:cNvPr id="5" name="Fußzeilenplatzhalter 4"/>
          <p:cNvSpPr>
            <a:spLocks noGrp="1"/>
          </p:cNvSpPr>
          <p:nvPr>
            <p:ph type="ftr" sz="quarter" idx="11"/>
          </p:nvPr>
        </p:nvSpPr>
        <p:spPr/>
        <p:txBody>
          <a:bodyPr/>
          <a:lstStyle/>
          <a:p>
            <a:r>
              <a:rPr lang="de-DE" smtClean="0"/>
              <a:t>© Gesellschaft für Informatik e.V. (GI) 2014</a:t>
            </a:r>
            <a:endParaRPr lang="de-DE" dirty="0"/>
          </a:p>
        </p:txBody>
      </p:sp>
      <p:sp>
        <p:nvSpPr>
          <p:cNvPr id="6" name="Textplatzhalter 5"/>
          <p:cNvSpPr>
            <a:spLocks noGrp="1"/>
          </p:cNvSpPr>
          <p:nvPr>
            <p:ph type="body" sz="quarter" idx="12"/>
          </p:nvPr>
        </p:nvSpPr>
        <p:spPr/>
        <p:txBody>
          <a:bodyPr/>
          <a:lstStyle/>
          <a:p>
            <a:r>
              <a:rPr lang="de-DE" dirty="0"/>
              <a:t>Fokus-Thema: Projektmanagement Offices – Erfahrungen und Optimierungsmöglichkeiten </a:t>
            </a:r>
          </a:p>
          <a:p>
            <a:endParaRPr lang="de-DE" dirty="0"/>
          </a:p>
        </p:txBody>
      </p:sp>
    </p:spTree>
    <p:extLst>
      <p:ext uri="{BB962C8B-B14F-4D97-AF65-F5344CB8AC3E}">
        <p14:creationId xmlns:p14="http://schemas.microsoft.com/office/powerpoint/2010/main" val="32873843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52413" y="1628800"/>
            <a:ext cx="8423275" cy="4752950"/>
          </a:xfrm>
        </p:spPr>
        <p:txBody>
          <a:bodyPr/>
          <a:lstStyle/>
          <a:p>
            <a:r>
              <a:rPr lang="de-DE" dirty="0" smtClean="0"/>
              <a:t>Begrüßung und Überblick</a:t>
            </a:r>
          </a:p>
          <a:p>
            <a:r>
              <a:rPr lang="de-DE" dirty="0"/>
              <a:t>Fragestellungen Erfahrungsaustausch</a:t>
            </a:r>
          </a:p>
          <a:p>
            <a:r>
              <a:rPr lang="de-DE" b="1" dirty="0"/>
              <a:t>Uneinheitliche Definitionen und Bezeichnungen</a:t>
            </a:r>
          </a:p>
          <a:p>
            <a:r>
              <a:rPr lang="de-DE" dirty="0"/>
              <a:t>Aufgaben und Funktionen eines PMO</a:t>
            </a:r>
          </a:p>
          <a:p>
            <a:r>
              <a:rPr lang="de-DE" dirty="0"/>
              <a:t>Wahrnehmung des PMO im Unternehmen</a:t>
            </a:r>
          </a:p>
          <a:p>
            <a:r>
              <a:rPr lang="de-DE" dirty="0"/>
              <a:t>Einführung von PMOs</a:t>
            </a:r>
          </a:p>
        </p:txBody>
      </p:sp>
      <p:sp>
        <p:nvSpPr>
          <p:cNvPr id="2" name="Titel 1"/>
          <p:cNvSpPr>
            <a:spLocks noGrp="1"/>
          </p:cNvSpPr>
          <p:nvPr>
            <p:ph type="title"/>
          </p:nvPr>
        </p:nvSpPr>
        <p:spPr/>
        <p:txBody>
          <a:bodyPr/>
          <a:lstStyle/>
          <a:p>
            <a:r>
              <a:rPr lang="de-DE" dirty="0" smtClean="0"/>
              <a:t>Agenda</a:t>
            </a:r>
            <a:endParaRPr lang="de-DE" dirty="0"/>
          </a:p>
        </p:txBody>
      </p:sp>
      <p:sp>
        <p:nvSpPr>
          <p:cNvPr id="4" name="Foliennummernplatzhalter 3"/>
          <p:cNvSpPr>
            <a:spLocks noGrp="1"/>
          </p:cNvSpPr>
          <p:nvPr>
            <p:ph type="sldNum" sz="quarter" idx="10"/>
          </p:nvPr>
        </p:nvSpPr>
        <p:spPr/>
        <p:txBody>
          <a:bodyPr/>
          <a:lstStyle/>
          <a:p>
            <a:fld id="{F23D5F5B-2EBD-744B-A35D-41A983A9308F}" type="slidenum">
              <a:rPr lang="de-DE" smtClean="0"/>
              <a:pPr/>
              <a:t>8</a:t>
            </a:fld>
            <a:r>
              <a:rPr lang="de-DE" b="0" dirty="0" smtClean="0"/>
              <a:t> | Alexander Volland</a:t>
            </a:r>
            <a:endParaRPr lang="de-DE" dirty="0"/>
          </a:p>
        </p:txBody>
      </p:sp>
      <p:sp>
        <p:nvSpPr>
          <p:cNvPr id="5" name="Fußzeilenplatzhalter 4"/>
          <p:cNvSpPr>
            <a:spLocks noGrp="1"/>
          </p:cNvSpPr>
          <p:nvPr>
            <p:ph type="ftr" sz="quarter" idx="11"/>
          </p:nvPr>
        </p:nvSpPr>
        <p:spPr/>
        <p:txBody>
          <a:bodyPr/>
          <a:lstStyle/>
          <a:p>
            <a:r>
              <a:rPr lang="de-DE" dirty="0" smtClean="0"/>
              <a:t>© Gesellschaft für Informatik e.V. (GI) 2014</a:t>
            </a:r>
            <a:endParaRPr lang="de-DE" dirty="0"/>
          </a:p>
        </p:txBody>
      </p:sp>
    </p:spTree>
    <p:extLst>
      <p:ext uri="{BB962C8B-B14F-4D97-AF65-F5344CB8AC3E}">
        <p14:creationId xmlns:p14="http://schemas.microsoft.com/office/powerpoint/2010/main" val="5145617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r>
              <a:rPr lang="de-DE" b="1" dirty="0"/>
              <a:t>DIN </a:t>
            </a:r>
            <a:r>
              <a:rPr lang="de-DE" b="1" dirty="0" smtClean="0"/>
              <a:t>69901-5</a:t>
            </a:r>
          </a:p>
          <a:p>
            <a:pPr lvl="1"/>
            <a:r>
              <a:rPr lang="de-DE" u="sng" dirty="0"/>
              <a:t>projektübergreifende</a:t>
            </a:r>
            <a:r>
              <a:rPr lang="de-DE" dirty="0"/>
              <a:t> Unterstützungsfunktion </a:t>
            </a:r>
            <a:r>
              <a:rPr lang="de-DE" dirty="0" smtClean="0"/>
              <a:t>(</a:t>
            </a:r>
            <a:r>
              <a:rPr lang="de-DE" dirty="0"/>
              <a:t>operativen Unterstützung von Projekten und </a:t>
            </a:r>
            <a:r>
              <a:rPr lang="de-DE" dirty="0" smtClean="0"/>
              <a:t>Projektbeteiligten)</a:t>
            </a:r>
          </a:p>
          <a:p>
            <a:pPr lvl="1"/>
            <a:r>
              <a:rPr lang="de-DE" dirty="0" smtClean="0"/>
              <a:t>Einführung </a:t>
            </a:r>
            <a:r>
              <a:rPr lang="de-DE" dirty="0"/>
              <a:t>und Optimierung von Projektmanagementsystemen sowie der operativen Unterstützung von </a:t>
            </a:r>
            <a:r>
              <a:rPr lang="de-DE" dirty="0" smtClean="0"/>
              <a:t>Projekten </a:t>
            </a:r>
            <a:r>
              <a:rPr lang="de-DE" dirty="0"/>
              <a:t>und Projektbeteiligten</a:t>
            </a:r>
            <a:endParaRPr lang="de-DE" dirty="0" smtClean="0"/>
          </a:p>
          <a:p>
            <a:pPr lvl="1"/>
            <a:r>
              <a:rPr lang="de-DE" u="sng" dirty="0" smtClean="0"/>
              <a:t>keine</a:t>
            </a:r>
            <a:r>
              <a:rPr lang="de-DE" dirty="0" smtClean="0"/>
              <a:t> Entscheidungsbefugnisse</a:t>
            </a:r>
          </a:p>
          <a:p>
            <a:r>
              <a:rPr lang="de-DE" b="1" dirty="0" smtClean="0"/>
              <a:t>PMBOK</a:t>
            </a:r>
            <a:r>
              <a:rPr lang="de-DE" b="1" dirty="0"/>
              <a:t>® </a:t>
            </a:r>
            <a:r>
              <a:rPr lang="de-DE" b="1" dirty="0" smtClean="0"/>
              <a:t>Guide</a:t>
            </a:r>
          </a:p>
          <a:p>
            <a:pPr lvl="1"/>
            <a:r>
              <a:rPr lang="en-US" dirty="0"/>
              <a:t>organizational body or entity assigned with various responsibilities related to the </a:t>
            </a:r>
            <a:r>
              <a:rPr lang="en-US" u="sng" dirty="0"/>
              <a:t>centralized and coordinated management </a:t>
            </a:r>
            <a:r>
              <a:rPr lang="en-US" dirty="0"/>
              <a:t>of those projects under its </a:t>
            </a:r>
            <a:r>
              <a:rPr lang="en-US" dirty="0" smtClean="0"/>
              <a:t>domain</a:t>
            </a:r>
          </a:p>
          <a:p>
            <a:pPr lvl="1"/>
            <a:r>
              <a:rPr lang="de-DE" dirty="0"/>
              <a:t>große Bandbreite von der reinen Unterstützungsfunktion bis hin zur vollen Ergebnisverantwortlichkeit</a:t>
            </a:r>
          </a:p>
        </p:txBody>
      </p:sp>
      <p:sp>
        <p:nvSpPr>
          <p:cNvPr id="2" name="Titel 1"/>
          <p:cNvSpPr>
            <a:spLocks noGrp="1"/>
          </p:cNvSpPr>
          <p:nvPr>
            <p:ph type="title"/>
          </p:nvPr>
        </p:nvSpPr>
        <p:spPr>
          <a:xfrm>
            <a:off x="252413" y="794122"/>
            <a:ext cx="6551835" cy="618654"/>
          </a:xfrm>
        </p:spPr>
        <p:txBody>
          <a:bodyPr/>
          <a:lstStyle/>
          <a:p>
            <a:r>
              <a:rPr lang="de-DE" dirty="0" smtClean="0"/>
              <a:t>Definitionen in der Praxis (1/2)</a:t>
            </a:r>
            <a:endParaRPr lang="de-DE" dirty="0"/>
          </a:p>
        </p:txBody>
      </p:sp>
      <p:sp>
        <p:nvSpPr>
          <p:cNvPr id="4" name="Foliennummernplatzhalter 3"/>
          <p:cNvSpPr>
            <a:spLocks noGrp="1"/>
          </p:cNvSpPr>
          <p:nvPr>
            <p:ph type="sldNum" sz="quarter" idx="10"/>
          </p:nvPr>
        </p:nvSpPr>
        <p:spPr/>
        <p:txBody>
          <a:bodyPr/>
          <a:lstStyle/>
          <a:p>
            <a:fld id="{F23D5F5B-2EBD-744B-A35D-41A983A9308F}" type="slidenum">
              <a:rPr lang="de-DE" smtClean="0"/>
              <a:pPr/>
              <a:t>9</a:t>
            </a:fld>
            <a:r>
              <a:rPr lang="de-DE" b="0" smtClean="0"/>
              <a:t> | Alexander Volland</a:t>
            </a:r>
            <a:endParaRPr lang="de-DE" dirty="0"/>
          </a:p>
        </p:txBody>
      </p:sp>
      <p:sp>
        <p:nvSpPr>
          <p:cNvPr id="5" name="Fußzeilenplatzhalter 4"/>
          <p:cNvSpPr>
            <a:spLocks noGrp="1"/>
          </p:cNvSpPr>
          <p:nvPr>
            <p:ph type="ftr" sz="quarter" idx="11"/>
          </p:nvPr>
        </p:nvSpPr>
        <p:spPr/>
        <p:txBody>
          <a:bodyPr/>
          <a:lstStyle/>
          <a:p>
            <a:r>
              <a:rPr lang="de-DE" smtClean="0"/>
              <a:t>© Gesellschaft für Informatik e.V. (GI) 2014</a:t>
            </a:r>
            <a:endParaRPr lang="de-DE" dirty="0"/>
          </a:p>
        </p:txBody>
      </p:sp>
      <p:sp>
        <p:nvSpPr>
          <p:cNvPr id="6" name="Textplatzhalter 5"/>
          <p:cNvSpPr>
            <a:spLocks noGrp="1"/>
          </p:cNvSpPr>
          <p:nvPr>
            <p:ph type="body" sz="quarter" idx="12"/>
          </p:nvPr>
        </p:nvSpPr>
        <p:spPr/>
        <p:txBody>
          <a:bodyPr/>
          <a:lstStyle/>
          <a:p>
            <a:r>
              <a:rPr lang="de-DE" dirty="0"/>
              <a:t>Uneinheitliche Definitionen und Bezeichnungen</a:t>
            </a:r>
          </a:p>
        </p:txBody>
      </p:sp>
    </p:spTree>
    <p:extLst>
      <p:ext uri="{BB962C8B-B14F-4D97-AF65-F5344CB8AC3E}">
        <p14:creationId xmlns:p14="http://schemas.microsoft.com/office/powerpoint/2010/main" val="2545223385"/>
      </p:ext>
    </p:extLst>
  </p:cSld>
  <p:clrMapOvr>
    <a:masterClrMapping/>
  </p:clrMapOvr>
</p:sld>
</file>

<file path=ppt/theme/theme1.xml><?xml version="1.0" encoding="utf-8"?>
<a:theme xmlns:a="http://schemas.openxmlformats.org/drawingml/2006/main" name="Präsentations Template 2012-dt">
  <a:themeElements>
    <a:clrScheme name="GI_Praesentation 2005 (Projekto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GI_Praesentation 2005 (Projektor)">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sz="2000" dirty="0">
            <a:solidFill>
              <a:srgbClr val="002D5A"/>
            </a:solidFill>
            <a:latin typeface="Calibri"/>
            <a:ea typeface="+mn-ea"/>
            <a:cs typeface="Calibri"/>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de-DE" sz="2400" b="0" i="0" u="none" strike="noStrike" cap="none" normalizeH="0" baseline="0">
            <a:ln>
              <a:noFill/>
            </a:ln>
            <a:solidFill>
              <a:schemeClr val="tx1"/>
            </a:solidFill>
            <a:effectLst/>
            <a:latin typeface="Times" charset="0"/>
            <a:ea typeface="ＭＳ Ｐゴシック" charset="0"/>
          </a:defRPr>
        </a:defPPr>
      </a:lstStyle>
    </a:lnDef>
  </a:objectDefaults>
  <a:extraClrSchemeLst>
    <a:extraClrScheme>
      <a:clrScheme name="GI_Praesentation 2005 (Projekto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GI_Praesentation 2005 (Projektor)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GI_Praesentation 2005 (Projektor)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GI_Praesentation 2005 (Projektor)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GI_Praesentation 2005 (Projektor)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GI_Praesentation 2005 (Projektor)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GI_Praesentation 2005 (Projektor)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GI_Praesentation 2005 (Projektor)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GI_Praesentation 2005 (Projektor)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GI_Praesentation 2005 (Projektor)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GI_Praesentation 2005 (Projektor)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GI_Praesentation 2005 (Projektor)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Präsentations Template 2012-dt</Template>
  <TotalTime>0</TotalTime>
  <Words>2178</Words>
  <Application>Microsoft Office PowerPoint</Application>
  <PresentationFormat>Bildschirmpräsentation (4:3)</PresentationFormat>
  <Paragraphs>341</Paragraphs>
  <Slides>23</Slides>
  <Notes>23</Notes>
  <HiddenSlides>0</HiddenSlides>
  <MMClips>0</MMClips>
  <ScaleCrop>false</ScaleCrop>
  <HeadingPairs>
    <vt:vector size="4" baseType="variant">
      <vt:variant>
        <vt:lpstr>Design</vt:lpstr>
      </vt:variant>
      <vt:variant>
        <vt:i4>1</vt:i4>
      </vt:variant>
      <vt:variant>
        <vt:lpstr>Folientitel</vt:lpstr>
      </vt:variant>
      <vt:variant>
        <vt:i4>23</vt:i4>
      </vt:variant>
    </vt:vector>
  </HeadingPairs>
  <TitlesOfParts>
    <vt:vector size="24" baseType="lpstr">
      <vt:lpstr>Präsentations Template 2012-dt</vt:lpstr>
      <vt:lpstr>Fachgruppentreffen Projektmanagement Erfahrungsaustausch PMOs</vt:lpstr>
      <vt:lpstr>Agenda</vt:lpstr>
      <vt:lpstr>Was ist die GI?</vt:lpstr>
      <vt:lpstr>Einordnung in den FB Wirtschaftsinformatik</vt:lpstr>
      <vt:lpstr>Die Fachgruppe Projektmanagement (WI-PM)</vt:lpstr>
      <vt:lpstr>Agenda</vt:lpstr>
      <vt:lpstr>Fragestellungen für den Erfahrungsaustausch</vt:lpstr>
      <vt:lpstr>Agenda</vt:lpstr>
      <vt:lpstr>Definitionen in der Praxis (1/2)</vt:lpstr>
      <vt:lpstr>PowerPoint-Präsentation</vt:lpstr>
      <vt:lpstr>PowerPoint-Präsentation</vt:lpstr>
      <vt:lpstr>Agenda</vt:lpstr>
      <vt:lpstr>Ein breites Spektrum an Betätigungs- feldern kann dem PMO zugeordnet werden</vt:lpstr>
      <vt:lpstr>Funktionsauswahl auf Basis der  aktuellen Herausforderung des Unternehmens?</vt:lpstr>
      <vt:lpstr>Agenda</vt:lpstr>
      <vt:lpstr>Leistungen in der Praxis (beispielhaft)</vt:lpstr>
      <vt:lpstr>Die Wahrnehmung variiert  in der Praxis möglicherweise sehr stark</vt:lpstr>
      <vt:lpstr>Agenda</vt:lpstr>
      <vt:lpstr>Erfolgsfaktoren bei der Einführung eines PMO</vt:lpstr>
      <vt:lpstr>Typische Herausforderungen einer PMO-Einführung</vt:lpstr>
      <vt:lpstr>Ihre Ideen für ein erfolgreiches PMO</vt:lpstr>
      <vt:lpstr>Ihre Wege zu uns</vt:lpstr>
      <vt:lpstr>PowerPoint-Präsentation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Die Gesellschaft für Informatik Ein Portrait</dc:title>
  <dc:creator>porada</dc:creator>
  <cp:lastModifiedBy>Volland, Alexander (UIT)</cp:lastModifiedBy>
  <cp:revision>81</cp:revision>
  <cp:lastPrinted>2014-06-03T09:11:11Z</cp:lastPrinted>
  <dcterms:created xsi:type="dcterms:W3CDTF">2012-07-02T12:26:14Z</dcterms:created>
  <dcterms:modified xsi:type="dcterms:W3CDTF">2014-06-03T12:31:47Z</dcterms:modified>
</cp:coreProperties>
</file>